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theme/theme1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9"/>
  </p:sldMasterIdLst>
  <p:sldIdLst>
    <p:sldId id="256" r:id="rId1"/>
    <p:sldId id="257" r:id="rId2"/>
    <p:sldId id="258" r:id="rId3"/>
    <p:sldId id="259" r:id="rId4"/>
    <p:sldId id="260" r:id="rId5"/>
    <p:sldId id="261" r:id="rId6"/>
    <p:sldId id="262" r:id="rId7"/>
    <p:sldId id="263" r:id="rId8"/>
  </p:sldIdLst>
  <p:sldSz cx="12192000" cy="6858000" type="wide"/>
  <p:notesSz cx="6858000" cy="9144000"/>
</p:presentation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" Target="slides/slide1.xml"/><Relationship Id="rId2" Type="http://schemas.openxmlformats.org/officeDocument/2006/relationships/slide" Target="slides/slide2.xml"/><Relationship Id="rId3" Type="http://schemas.openxmlformats.org/officeDocument/2006/relationships/slide" Target="slides/slide3.xml"/><Relationship Id="rId4" Type="http://schemas.openxmlformats.org/officeDocument/2006/relationships/slide" Target="slides/slide4.xml"/><Relationship Id="rId5" Type="http://schemas.openxmlformats.org/officeDocument/2006/relationships/slide" Target="slides/slide5.xml"/><Relationship Id="rId6" Type="http://schemas.openxmlformats.org/officeDocument/2006/relationships/slide" Target="slides/slide6.xml"/><Relationship Id="rId7" Type="http://schemas.openxmlformats.org/officeDocument/2006/relationships/slide" Target="slides/slide7.xml"/><Relationship Id="rId8" Type="http://schemas.openxmlformats.org/officeDocument/2006/relationships/slide" Target="slides/slide8.xml"/><Relationship Id="rId9" Type="http://schemas.openxmlformats.org/officeDocument/2006/relationships/slideMaster" Target="slideMasters/slideMaster1.xml"/></Relationship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ox 2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C"/>
          </a:solidFill>
          <a:ln w="12700">
            <a:solidFill>
              <a:srgbClr val="F7F4EC"/>
            </a:solidFill>
          </a:ln>
        </p:spPr>
      </p:sp>
      <p:sp>
        <p:nvSpPr>
          <p:cNvPr id="3" name="Text 3"/>
          <p:cNvSpPr txBox="1"/>
          <p:nvPr/>
        </p:nvSpPr>
        <p:spPr>
          <a:xfrm>
            <a:off x="552450" y="266700"/>
            <a:ext cx="6191250" cy="228600"/>
          </a:xfrm>
          <a:prstGeom prst="rect">
            <a:avLst/>
          </a:prstGeom>
          <a:noFill/>
          <a:ln>
            <a:noFill/>
          </a:ln>
        </p:spPr>
        <p:txBody>
          <a:bodyPr wrap="square" lIns="45720" rIns="45720" tIns="22860" bIns="22860"/>
          <a:lstStyle/>
          <a:p>
            <a:pPr algn="l"/>
            <a:r>
              <a:rPr lang="en-US" sz="1000" b="1">
                <a:solidFill>
                  <a:srgbClr val="1D5F8F"/>
                </a:solidFill>
                <a:latin typeface="Aptos"/>
              </a:rPr>
              <a:t>DIGITAL PIANO FINAL PROJECT</a:t>
            </a:r>
          </a:p>
        </p:txBody>
      </p:sp>
      <p:sp>
        <p:nvSpPr>
          <p:cNvPr id="4" name="Text 4"/>
          <p:cNvSpPr txBox="1"/>
          <p:nvPr/>
        </p:nvSpPr>
        <p:spPr>
          <a:xfrm>
            <a:off x="11049000" y="6172200"/>
            <a:ext cx="619125" cy="247650"/>
          </a:xfrm>
          <a:prstGeom prst="rect">
            <a:avLst/>
          </a:prstGeom>
          <a:noFill/>
          <a:ln>
            <a:noFill/>
          </a:ln>
        </p:spPr>
        <p:txBody>
          <a:bodyPr wrap="square" lIns="45720" rIns="45720" tIns="22860" bIns="22860"/>
          <a:lstStyle/>
          <a:p>
            <a:pPr algn="r"/>
            <a:r>
              <a:rPr lang="en-US" sz="1200" b="1">
                <a:solidFill>
                  <a:srgbClr val="5B6670"/>
                </a:solidFill>
                <a:latin typeface="Aptos"/>
              </a:rPr>
              <a:t>01</a:t>
            </a:r>
          </a:p>
        </p:txBody>
      </p:sp>
      <p:sp>
        <p:nvSpPr>
          <p:cNvPr id="5" name="Box 5"/>
          <p:cNvSpPr/>
          <p:nvPr/>
        </p:nvSpPr>
        <p:spPr>
          <a:xfrm>
            <a:off x="552450" y="6362700"/>
            <a:ext cx="10334625" cy="19050"/>
          </a:xfrm>
          <a:prstGeom prst="rect">
            <a:avLst/>
          </a:prstGeom>
          <a:solidFill>
            <a:srgbClr val="AAB2B8"/>
          </a:solidFill>
          <a:ln w="12700">
            <a:solidFill>
              <a:srgbClr val="AAB2B8"/>
            </a:solidFill>
          </a:ln>
        </p:spPr>
      </p:sp>
      <p:sp>
        <p:nvSpPr>
          <p:cNvPr id="10" name="Text 10"/>
          <p:cNvSpPr txBox="1"/>
          <p:nvPr/>
        </p:nvSpPr>
        <p:spPr>
          <a:xfrm>
            <a:off x="552450" y="809625"/>
            <a:ext cx="7239000" cy="609600"/>
          </a:xfrm>
          <a:prstGeom prst="rect">
            <a:avLst/>
          </a:prstGeom>
          <a:noFill/>
          <a:ln>
            <a:noFill/>
          </a:ln>
        </p:spPr>
        <p:txBody>
          <a:bodyPr wrap="square" lIns="45720" rIns="45720" tIns="22860" bIns="22860"/>
          <a:lstStyle/>
          <a:p>
            <a:pPr algn="l"/>
            <a:r>
              <a:rPr lang="en-US" sz="3900" b="1">
                <a:solidFill>
                  <a:srgbClr val="17202A"/>
                </a:solidFill>
                <a:latin typeface="Aptos"/>
              </a:rPr>
              <a:t>STM32 NUCLEO-L476RG Digital Piano</a:t>
            </a:r>
          </a:p>
        </p:txBody>
      </p:sp>
      <p:sp>
        <p:nvSpPr>
          <p:cNvPr id="11" name="Text 11"/>
          <p:cNvSpPr txBox="1"/>
          <p:nvPr/>
        </p:nvSpPr>
        <p:spPr>
          <a:xfrm>
            <a:off x="571500" y="1619250"/>
            <a:ext cx="7239000" cy="552450"/>
          </a:xfrm>
          <a:prstGeom prst="rect">
            <a:avLst/>
          </a:prstGeom>
          <a:noFill/>
          <a:ln>
            <a:noFill/>
          </a:ln>
        </p:spPr>
        <p:txBody>
          <a:bodyPr wrap="square" lIns="45720" rIns="45720" tIns="22860" bIns="22860"/>
          <a:lstStyle/>
          <a:p>
            <a:pPr algn="l"/>
            <a:r>
              <a:rPr lang="en-US" sz="1800">
                <a:solidFill>
                  <a:srgbClr val="5B6670"/>
                </a:solidFill>
                <a:latin typeface="Aptos"/>
              </a:rPr>
              <a:t>Four push buttons select notes. Two potentiometers control octave and volume. SysTick generates three speaker square waves.</a:t>
            </a:r>
          </a:p>
        </p:txBody>
      </p:sp>
      <p:sp>
        <p:nvSpPr>
          <p:cNvPr id="20" name="Box 20"/>
          <p:cNvSpPr/>
          <p:nvPr/>
        </p:nvSpPr>
        <p:spPr>
          <a:xfrm>
            <a:off x="666750" y="2714625"/>
            <a:ext cx="5048250" cy="2000250"/>
          </a:xfrm>
          <a:prstGeom prst="rect">
            <a:avLst/>
          </a:prstGeom>
          <a:solidFill>
            <a:srgbClr val="FFFFFF"/>
          </a:solidFill>
          <a:ln w="12700">
            <a:solidFill>
              <a:srgbClr val="1D5F8F"/>
            </a:solidFill>
          </a:ln>
        </p:spPr>
      </p:sp>
      <p:sp>
        <p:nvSpPr>
          <p:cNvPr id="21" name="Text 21"/>
          <p:cNvSpPr txBox="1"/>
          <p:nvPr/>
        </p:nvSpPr>
        <p:spPr>
          <a:xfrm>
            <a:off x="838200" y="2847975"/>
            <a:ext cx="4705350" cy="285750"/>
          </a:xfrm>
          <a:prstGeom prst="rect">
            <a:avLst/>
          </a:prstGeom>
          <a:noFill/>
          <a:ln>
            <a:noFill/>
          </a:ln>
        </p:spPr>
        <p:txBody>
          <a:bodyPr wrap="square" lIns="45720" rIns="45720" tIns="22860" bIns="22860"/>
          <a:lstStyle/>
          <a:p>
            <a:pPr algn="l"/>
            <a:r>
              <a:rPr lang="en-US" sz="2000" b="1">
                <a:solidFill>
                  <a:srgbClr val="1D5F8F"/>
                </a:solidFill>
                <a:latin typeface="Aptos"/>
              </a:rPr>
              <a:t>Final behavior</a:t>
            </a:r>
          </a:p>
        </p:txBody>
      </p:sp>
      <p:sp>
        <p:nvSpPr>
          <p:cNvPr id="22" name="Text 22"/>
          <p:cNvSpPr txBox="1"/>
          <p:nvPr/>
        </p:nvSpPr>
        <p:spPr>
          <a:xfrm>
            <a:off x="838200" y="3209925"/>
            <a:ext cx="4705350" cy="1409700"/>
          </a:xfrm>
          <a:prstGeom prst="rect">
            <a:avLst/>
          </a:prstGeom>
          <a:noFill/>
          <a:ln>
            <a:noFill/>
          </a:ln>
        </p:spPr>
        <p:txBody>
          <a:bodyPr wrap="square" lIns="45720" rIns="45720" tIns="22860" bIns="22860"/>
          <a:lstStyle/>
          <a:p>
            <a:pPr algn="l"/>
            <a:r>
              <a:rPr lang="en-US" sz="1400">
                <a:solidFill>
                  <a:srgbClr val="17202A"/>
                </a:solidFill>
                <a:latin typeface="Aptos"/>
              </a:rPr>
              <a:t>Press one button and the board plays a simple three-note chord. PA5, PA6, and PA7 each use a separate counter, so AD2 can show three different frequencies at the same time.</a:t>
            </a:r>
          </a:p>
        </p:txBody>
      </p:sp>
      <p:sp>
        <p:nvSpPr>
          <p:cNvPr id="30" name="Box 30"/>
          <p:cNvSpPr/>
          <p:nvPr/>
        </p:nvSpPr>
        <p:spPr>
          <a:xfrm>
            <a:off x="6858000" y="2428875"/>
            <a:ext cx="4095750" cy="2857500"/>
          </a:xfrm>
          <a:prstGeom prst="rect">
            <a:avLst/>
          </a:prstGeom>
          <a:solidFill>
            <a:srgbClr val="FDFBF7"/>
          </a:solidFill>
          <a:ln w="12700">
            <a:solidFill>
              <a:srgbClr val="23313D"/>
            </a:solidFill>
          </a:ln>
        </p:spPr>
      </p:sp>
      <p:sp>
        <p:nvSpPr>
          <p:cNvPr id="31" name="Text 31"/>
          <p:cNvSpPr txBox="1"/>
          <p:nvPr/>
        </p:nvSpPr>
        <p:spPr>
          <a:xfrm>
            <a:off x="7029450" y="2562225"/>
            <a:ext cx="3752850" cy="285750"/>
          </a:xfrm>
          <a:prstGeom prst="rect">
            <a:avLst/>
          </a:prstGeom>
          <a:noFill/>
          <a:ln>
            <a:noFill/>
          </a:ln>
        </p:spPr>
        <p:txBody>
          <a:bodyPr wrap="square" lIns="45720" rIns="45720" tIns="22860" bIns="22860"/>
          <a:lstStyle/>
          <a:p>
            <a:pPr algn="l"/>
            <a:r>
              <a:rPr lang="en-US" sz="2000" b="1">
                <a:solidFill>
                  <a:srgbClr val="23313D"/>
                </a:solidFill>
                <a:latin typeface="Aptos"/>
              </a:rPr>
              <a:t>Hardware used</a:t>
            </a:r>
          </a:p>
        </p:txBody>
      </p:sp>
      <p:sp>
        <p:nvSpPr>
          <p:cNvPr id="32" name="Text 32"/>
          <p:cNvSpPr txBox="1"/>
          <p:nvPr/>
        </p:nvSpPr>
        <p:spPr>
          <a:xfrm>
            <a:off x="7029450" y="2924175"/>
            <a:ext cx="3752850" cy="2266950"/>
          </a:xfrm>
          <a:prstGeom prst="rect">
            <a:avLst/>
          </a:prstGeom>
          <a:noFill/>
          <a:ln>
            <a:noFill/>
          </a:ln>
        </p:spPr>
        <p:txBody>
          <a:bodyPr wrap="square" lIns="45720" rIns="45720" tIns="22860" bIns="22860"/>
          <a:lstStyle/>
          <a:p>
            <a:pPr algn="l"/>
            <a:r>
              <a:rPr lang="en-US" sz="1400">
                <a:solidFill>
                  <a:srgbClr val="17202A"/>
                </a:solidFill>
                <a:latin typeface="Aptos"/>
              </a:rPr>
              <a:t>PA5  -&gt; speaker output 1</a:t>
            </a:r>
          </a:p>
          <a:p>
            <a:pPr algn="l"/>
            <a:r>
              <a:rPr lang="en-US" sz="1400">
                <a:solidFill>
                  <a:srgbClr val="17202A"/>
                </a:solidFill>
                <a:latin typeface="Aptos"/>
              </a:rPr>
              <a:t>PA6  -&gt; speaker output 2</a:t>
            </a:r>
          </a:p>
          <a:p>
            <a:pPr algn="l"/>
            <a:r>
              <a:rPr lang="en-US" sz="1400">
                <a:solidFill>
                  <a:srgbClr val="17202A"/>
                </a:solidFill>
                <a:latin typeface="Aptos"/>
              </a:rPr>
              <a:t>PA7  -&gt; speaker output 3</a:t>
            </a:r>
          </a:p>
          <a:p>
            <a:pPr algn="l"/>
            <a:r>
              <a:rPr lang="en-US" sz="1400">
                <a:solidFill>
                  <a:srgbClr val="17202A"/>
                </a:solidFill>
                <a:latin typeface="Aptos"/>
              </a:rPr>
              <a:t>PC0-PC3 -&gt; push buttons</a:t>
            </a:r>
          </a:p>
          <a:p>
            <a:pPr algn="l"/>
            <a:r>
              <a:rPr lang="en-US" sz="1400">
                <a:solidFill>
                  <a:srgbClr val="17202A"/>
                </a:solidFill>
                <a:latin typeface="Aptos"/>
              </a:rPr>
              <a:t>PA0 -&gt; volume potentiometer</a:t>
            </a:r>
          </a:p>
          <a:p>
            <a:pPr algn="l"/>
            <a:r>
              <a:rPr lang="en-US" sz="1400">
                <a:solidFill>
                  <a:srgbClr val="17202A"/>
                </a:solidFill>
                <a:latin typeface="Aptos"/>
              </a:rPr>
              <a:t>PA1 -&gt; octave potentiometer</a:t>
            </a:r>
          </a:p>
        </p:txBody>
      </p:sp>
      <p:sp>
        <p:nvSpPr>
          <p:cNvPr id="40" name="Text 40"/>
          <p:cNvSpPr txBox="1"/>
          <p:nvPr/>
        </p:nvSpPr>
        <p:spPr>
          <a:xfrm>
            <a:off x="762000" y="5715000"/>
            <a:ext cx="9525000" cy="333375"/>
          </a:xfrm>
          <a:prstGeom prst="rect">
            <a:avLst/>
          </a:prstGeom>
          <a:noFill/>
          <a:ln>
            <a:noFill/>
          </a:ln>
        </p:spPr>
        <p:txBody>
          <a:bodyPr wrap="square" lIns="45720" rIns="45720" tIns="22860" bIns="22860"/>
          <a:lstStyle/>
          <a:p>
            <a:pPr algn="ctr"/>
            <a:r>
              <a:rPr lang="en-US" sz="1800" b="1">
                <a:solidFill>
                  <a:srgbClr val="23313D"/>
                </a:solidFill>
                <a:latin typeface="Aptos"/>
              </a:rPr>
              <a:t>Course focus: GPIO, EXTI, SysTick, ADC, bit masks, and modular C files.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ox 2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C"/>
          </a:solidFill>
          <a:ln w="12700">
            <a:solidFill>
              <a:srgbClr val="F7F4EC"/>
            </a:solidFill>
          </a:ln>
        </p:spPr>
      </p:sp>
      <p:sp>
        <p:nvSpPr>
          <p:cNvPr id="3" name="Text 3"/>
          <p:cNvSpPr txBox="1"/>
          <p:nvPr/>
        </p:nvSpPr>
        <p:spPr>
          <a:xfrm>
            <a:off x="552450" y="266700"/>
            <a:ext cx="6191250" cy="228600"/>
          </a:xfrm>
          <a:prstGeom prst="rect">
            <a:avLst/>
          </a:prstGeom>
          <a:noFill/>
          <a:ln>
            <a:noFill/>
          </a:ln>
        </p:spPr>
        <p:txBody>
          <a:bodyPr wrap="square" lIns="45720" rIns="45720" tIns="22860" bIns="22860"/>
          <a:lstStyle/>
          <a:p>
            <a:pPr algn="l"/>
            <a:r>
              <a:rPr lang="en-US" sz="1000" b="1">
                <a:solidFill>
                  <a:srgbClr val="1D5F8F"/>
                </a:solidFill>
                <a:latin typeface="Aptos"/>
              </a:rPr>
              <a:t>PROJECT GOALS</a:t>
            </a:r>
          </a:p>
        </p:txBody>
      </p:sp>
      <p:sp>
        <p:nvSpPr>
          <p:cNvPr id="4" name="Text 4"/>
          <p:cNvSpPr txBox="1"/>
          <p:nvPr/>
        </p:nvSpPr>
        <p:spPr>
          <a:xfrm>
            <a:off x="11049000" y="6172200"/>
            <a:ext cx="619125" cy="247650"/>
          </a:xfrm>
          <a:prstGeom prst="rect">
            <a:avLst/>
          </a:prstGeom>
          <a:noFill/>
          <a:ln>
            <a:noFill/>
          </a:ln>
        </p:spPr>
        <p:txBody>
          <a:bodyPr wrap="square" lIns="45720" rIns="45720" tIns="22860" bIns="22860"/>
          <a:lstStyle/>
          <a:p>
            <a:pPr algn="r"/>
            <a:r>
              <a:rPr lang="en-US" sz="1200" b="1">
                <a:solidFill>
                  <a:srgbClr val="5B6670"/>
                </a:solidFill>
                <a:latin typeface="Aptos"/>
              </a:rPr>
              <a:t>02</a:t>
            </a:r>
          </a:p>
        </p:txBody>
      </p:sp>
      <p:sp>
        <p:nvSpPr>
          <p:cNvPr id="5" name="Box 5"/>
          <p:cNvSpPr/>
          <p:nvPr/>
        </p:nvSpPr>
        <p:spPr>
          <a:xfrm>
            <a:off x="552450" y="6362700"/>
            <a:ext cx="10334625" cy="19050"/>
          </a:xfrm>
          <a:prstGeom prst="rect">
            <a:avLst/>
          </a:prstGeom>
          <a:solidFill>
            <a:srgbClr val="AAB2B8"/>
          </a:solidFill>
          <a:ln w="12700">
            <a:solidFill>
              <a:srgbClr val="AAB2B8"/>
            </a:solidFill>
          </a:ln>
        </p:spPr>
      </p:sp>
      <p:sp>
        <p:nvSpPr>
          <p:cNvPr id="10" name="Text 10"/>
          <p:cNvSpPr txBox="1"/>
          <p:nvPr/>
        </p:nvSpPr>
        <p:spPr>
          <a:xfrm>
            <a:off x="552450" y="714375"/>
            <a:ext cx="9525000" cy="619125"/>
          </a:xfrm>
          <a:prstGeom prst="rect">
            <a:avLst/>
          </a:prstGeom>
          <a:noFill/>
          <a:ln>
            <a:noFill/>
          </a:ln>
        </p:spPr>
        <p:txBody>
          <a:bodyPr wrap="square" lIns="45720" rIns="45720" tIns="22860" bIns="22860"/>
          <a:lstStyle/>
          <a:p>
            <a:pPr algn="l"/>
            <a:r>
              <a:rPr lang="en-US" sz="3300" b="1">
                <a:solidFill>
                  <a:srgbClr val="17202A"/>
                </a:solidFill>
                <a:latin typeface="Aptos"/>
              </a:rPr>
              <a:t>The project combines lecture modules into one working embedded system.</a:t>
            </a:r>
          </a:p>
        </p:txBody>
      </p:sp>
      <p:sp>
        <p:nvSpPr>
          <p:cNvPr id="11" name="Text 11"/>
          <p:cNvSpPr txBox="1"/>
          <p:nvPr/>
        </p:nvSpPr>
        <p:spPr>
          <a:xfrm>
            <a:off x="571500" y="1428750"/>
            <a:ext cx="8572500" cy="361950"/>
          </a:xfrm>
          <a:prstGeom prst="rect">
            <a:avLst/>
          </a:prstGeom>
          <a:noFill/>
          <a:ln>
            <a:noFill/>
          </a:ln>
        </p:spPr>
        <p:txBody>
          <a:bodyPr wrap="square" lIns="45720" rIns="45720" tIns="22860" bIns="22860"/>
          <a:lstStyle/>
          <a:p>
            <a:pPr algn="l"/>
            <a:r>
              <a:rPr lang="en-US" sz="1700">
                <a:solidFill>
                  <a:srgbClr val="5B6670"/>
                </a:solidFill>
                <a:latin typeface="Aptos"/>
              </a:rPr>
              <a:t>Each feature maps directly to a course topic, so the project can be explained from the registers up.</a:t>
            </a:r>
          </a:p>
        </p:txBody>
      </p:sp>
      <p:sp>
        <p:nvSpPr>
          <p:cNvPr id="20" name="Box 20"/>
          <p:cNvSpPr/>
          <p:nvPr/>
        </p:nvSpPr>
        <p:spPr>
          <a:xfrm>
            <a:off x="666750" y="2333625"/>
            <a:ext cx="4762500" cy="1190625"/>
          </a:xfrm>
          <a:prstGeom prst="rect">
            <a:avLst/>
          </a:prstGeom>
          <a:solidFill>
            <a:srgbClr val="DDEAF2"/>
          </a:solidFill>
          <a:ln w="12700">
            <a:solidFill>
              <a:srgbClr val="1D5F8F"/>
            </a:solidFill>
          </a:ln>
        </p:spPr>
      </p:sp>
      <p:sp>
        <p:nvSpPr>
          <p:cNvPr id="21" name="Text 21"/>
          <p:cNvSpPr txBox="1"/>
          <p:nvPr/>
        </p:nvSpPr>
        <p:spPr>
          <a:xfrm>
            <a:off x="838200" y="2466975"/>
            <a:ext cx="4419600" cy="285750"/>
          </a:xfrm>
          <a:prstGeom prst="rect">
            <a:avLst/>
          </a:prstGeom>
          <a:noFill/>
          <a:ln>
            <a:noFill/>
          </a:ln>
        </p:spPr>
        <p:txBody>
          <a:bodyPr wrap="square" lIns="45720" rIns="45720" tIns="22860" bIns="22860"/>
          <a:lstStyle/>
          <a:p>
            <a:pPr algn="l"/>
            <a:r>
              <a:rPr lang="en-US" sz="2000" b="1">
                <a:solidFill>
                  <a:srgbClr val="1D5F8F"/>
                </a:solidFill>
                <a:latin typeface="Aptos"/>
              </a:rPr>
              <a:t>GPIO output</a:t>
            </a:r>
          </a:p>
        </p:txBody>
      </p:sp>
      <p:sp>
        <p:nvSpPr>
          <p:cNvPr id="22" name="Text 22"/>
          <p:cNvSpPr txBox="1"/>
          <p:nvPr/>
        </p:nvSpPr>
        <p:spPr>
          <a:xfrm>
            <a:off x="838200" y="2828925"/>
            <a:ext cx="4419600" cy="600075"/>
          </a:xfrm>
          <a:prstGeom prst="rect">
            <a:avLst/>
          </a:prstGeom>
          <a:noFill/>
          <a:ln>
            <a:noFill/>
          </a:ln>
        </p:spPr>
        <p:txBody>
          <a:bodyPr wrap="square" lIns="45720" rIns="45720" tIns="22860" bIns="22860"/>
          <a:lstStyle/>
          <a:p>
            <a:pPr algn="l"/>
            <a:r>
              <a:rPr lang="en-US" sz="1400">
                <a:solidFill>
                  <a:srgbClr val="17202A"/>
                </a:solidFill>
                <a:latin typeface="Aptos"/>
              </a:rPr>
              <a:t>PA5, PA6, and PA7 are configured as push-pull outputs for the speaker signals.</a:t>
            </a:r>
          </a:p>
        </p:txBody>
      </p:sp>
      <p:sp>
        <p:nvSpPr>
          <p:cNvPr id="30" name="Box 30"/>
          <p:cNvSpPr/>
          <p:nvPr/>
        </p:nvSpPr>
        <p:spPr>
          <a:xfrm>
            <a:off x="6191250" y="2333625"/>
            <a:ext cx="4762500" cy="1190625"/>
          </a:xfrm>
          <a:prstGeom prst="rect">
            <a:avLst/>
          </a:prstGeom>
          <a:solidFill>
            <a:srgbClr val="E0EDE5"/>
          </a:solidFill>
          <a:ln w="12700">
            <a:solidFill>
              <a:srgbClr val="2C7A57"/>
            </a:solidFill>
          </a:ln>
        </p:spPr>
      </p:sp>
      <p:sp>
        <p:nvSpPr>
          <p:cNvPr id="31" name="Text 31"/>
          <p:cNvSpPr txBox="1"/>
          <p:nvPr/>
        </p:nvSpPr>
        <p:spPr>
          <a:xfrm>
            <a:off x="6362700" y="2466975"/>
            <a:ext cx="4419600" cy="285750"/>
          </a:xfrm>
          <a:prstGeom prst="rect">
            <a:avLst/>
          </a:prstGeom>
          <a:noFill/>
          <a:ln>
            <a:noFill/>
          </a:ln>
        </p:spPr>
        <p:txBody>
          <a:bodyPr wrap="square" lIns="45720" rIns="45720" tIns="22860" bIns="22860"/>
          <a:lstStyle/>
          <a:p>
            <a:pPr algn="l"/>
            <a:r>
              <a:rPr lang="en-US" sz="2000" b="1">
                <a:solidFill>
                  <a:srgbClr val="2C7A57"/>
                </a:solidFill>
                <a:latin typeface="Aptos"/>
              </a:rPr>
              <a:t>GPIO input + EXTI</a:t>
            </a:r>
          </a:p>
        </p:txBody>
      </p:sp>
      <p:sp>
        <p:nvSpPr>
          <p:cNvPr id="32" name="Text 32"/>
          <p:cNvSpPr txBox="1"/>
          <p:nvPr/>
        </p:nvSpPr>
        <p:spPr>
          <a:xfrm>
            <a:off x="6362700" y="2828925"/>
            <a:ext cx="4419600" cy="600075"/>
          </a:xfrm>
          <a:prstGeom prst="rect">
            <a:avLst/>
          </a:prstGeom>
          <a:noFill/>
          <a:ln>
            <a:noFill/>
          </a:ln>
        </p:spPr>
        <p:txBody>
          <a:bodyPr wrap="square" lIns="45720" rIns="45720" tIns="22860" bIns="22860"/>
          <a:lstStyle/>
          <a:p>
            <a:pPr algn="l"/>
            <a:r>
              <a:rPr lang="en-US" sz="1400">
                <a:solidFill>
                  <a:srgbClr val="17202A"/>
                </a:solidFill>
                <a:latin typeface="Aptos"/>
              </a:rPr>
              <a:t>PC0 to PC3 use pull-ups and external interrupts for button press and release.</a:t>
            </a:r>
          </a:p>
        </p:txBody>
      </p:sp>
      <p:sp>
        <p:nvSpPr>
          <p:cNvPr id="40" name="Box 40"/>
          <p:cNvSpPr/>
          <p:nvPr/>
        </p:nvSpPr>
        <p:spPr>
          <a:xfrm>
            <a:off x="666750" y="4000500"/>
            <a:ext cx="4762500" cy="1190625"/>
          </a:xfrm>
          <a:prstGeom prst="rect">
            <a:avLst/>
          </a:prstGeom>
          <a:solidFill>
            <a:srgbClr val="F0E3C7"/>
          </a:solidFill>
          <a:ln w="12700">
            <a:solidFill>
              <a:srgbClr val="C78A2C"/>
            </a:solidFill>
          </a:ln>
        </p:spPr>
      </p:sp>
      <p:sp>
        <p:nvSpPr>
          <p:cNvPr id="41" name="Text 41"/>
          <p:cNvSpPr txBox="1"/>
          <p:nvPr/>
        </p:nvSpPr>
        <p:spPr>
          <a:xfrm>
            <a:off x="838200" y="4133850"/>
            <a:ext cx="4419600" cy="285750"/>
          </a:xfrm>
          <a:prstGeom prst="rect">
            <a:avLst/>
          </a:prstGeom>
          <a:noFill/>
          <a:ln>
            <a:noFill/>
          </a:ln>
        </p:spPr>
        <p:txBody>
          <a:bodyPr wrap="square" lIns="45720" rIns="45720" tIns="22860" bIns="22860"/>
          <a:lstStyle/>
          <a:p>
            <a:pPr algn="l"/>
            <a:r>
              <a:rPr lang="en-US" sz="2000" b="1">
                <a:solidFill>
                  <a:srgbClr val="C78A2C"/>
                </a:solidFill>
                <a:latin typeface="Aptos"/>
              </a:rPr>
              <a:t>SysTick timing</a:t>
            </a:r>
          </a:p>
        </p:txBody>
      </p:sp>
      <p:sp>
        <p:nvSpPr>
          <p:cNvPr id="42" name="Text 42"/>
          <p:cNvSpPr txBox="1"/>
          <p:nvPr/>
        </p:nvSpPr>
        <p:spPr>
          <a:xfrm>
            <a:off x="838200" y="4495800"/>
            <a:ext cx="4419600" cy="600075"/>
          </a:xfrm>
          <a:prstGeom prst="rect">
            <a:avLst/>
          </a:prstGeom>
          <a:noFill/>
          <a:ln>
            <a:noFill/>
          </a:ln>
        </p:spPr>
        <p:txBody>
          <a:bodyPr wrap="square" lIns="45720" rIns="45720" tIns="22860" bIns="22860"/>
          <a:lstStyle/>
          <a:p>
            <a:pPr algn="l"/>
            <a:r>
              <a:rPr lang="en-US" sz="1400">
                <a:solidFill>
                  <a:srgbClr val="17202A"/>
                </a:solidFill>
                <a:latin typeface="Aptos"/>
              </a:rPr>
              <a:t>A 20 kHz SysTick interrupt creates the square-wave sound signals.</a:t>
            </a:r>
          </a:p>
        </p:txBody>
      </p:sp>
      <p:sp>
        <p:nvSpPr>
          <p:cNvPr id="50" name="Box 50"/>
          <p:cNvSpPr/>
          <p:nvPr/>
        </p:nvSpPr>
        <p:spPr>
          <a:xfrm>
            <a:off x="6191250" y="4000500"/>
            <a:ext cx="4762500" cy="1190625"/>
          </a:xfrm>
          <a:prstGeom prst="rect">
            <a:avLst/>
          </a:prstGeom>
          <a:solidFill>
            <a:srgbClr val="EAD9D6"/>
          </a:solidFill>
          <a:ln w="12700">
            <a:solidFill>
              <a:srgbClr val="A9453D"/>
            </a:solidFill>
          </a:ln>
        </p:spPr>
      </p:sp>
      <p:sp>
        <p:nvSpPr>
          <p:cNvPr id="51" name="Text 51"/>
          <p:cNvSpPr txBox="1"/>
          <p:nvPr/>
        </p:nvSpPr>
        <p:spPr>
          <a:xfrm>
            <a:off x="6362700" y="4133850"/>
            <a:ext cx="4419600" cy="285750"/>
          </a:xfrm>
          <a:prstGeom prst="rect">
            <a:avLst/>
          </a:prstGeom>
          <a:noFill/>
          <a:ln>
            <a:noFill/>
          </a:ln>
        </p:spPr>
        <p:txBody>
          <a:bodyPr wrap="square" lIns="45720" rIns="45720" tIns="22860" bIns="22860"/>
          <a:lstStyle/>
          <a:p>
            <a:pPr algn="l"/>
            <a:r>
              <a:rPr lang="en-US" sz="2000" b="1">
                <a:solidFill>
                  <a:srgbClr val="A9453D"/>
                </a:solidFill>
                <a:latin typeface="Aptos"/>
              </a:rPr>
              <a:t>ADC control</a:t>
            </a:r>
          </a:p>
        </p:txBody>
      </p:sp>
      <p:sp>
        <p:nvSpPr>
          <p:cNvPr id="52" name="Text 52"/>
          <p:cNvSpPr txBox="1"/>
          <p:nvPr/>
        </p:nvSpPr>
        <p:spPr>
          <a:xfrm>
            <a:off x="6362700" y="4495800"/>
            <a:ext cx="4419600" cy="600075"/>
          </a:xfrm>
          <a:prstGeom prst="rect">
            <a:avLst/>
          </a:prstGeom>
          <a:noFill/>
          <a:ln>
            <a:noFill/>
          </a:ln>
        </p:spPr>
        <p:txBody>
          <a:bodyPr wrap="square" lIns="45720" rIns="45720" tIns="22860" bIns="22860"/>
          <a:lstStyle/>
          <a:p>
            <a:pPr algn="l"/>
            <a:r>
              <a:rPr lang="en-US" sz="1400">
                <a:solidFill>
                  <a:srgbClr val="17202A"/>
                </a:solidFill>
                <a:latin typeface="Aptos"/>
              </a:rPr>
              <a:t>PA0 and PA1 are analog inputs for the volume and octave potentiometers.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ox 2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C"/>
          </a:solidFill>
          <a:ln w="12700">
            <a:solidFill>
              <a:srgbClr val="F7F4EC"/>
            </a:solidFill>
          </a:ln>
        </p:spPr>
      </p:sp>
      <p:sp>
        <p:nvSpPr>
          <p:cNvPr id="3" name="Text 3"/>
          <p:cNvSpPr txBox="1"/>
          <p:nvPr/>
        </p:nvSpPr>
        <p:spPr>
          <a:xfrm>
            <a:off x="552450" y="266700"/>
            <a:ext cx="6191250" cy="228600"/>
          </a:xfrm>
          <a:prstGeom prst="rect">
            <a:avLst/>
          </a:prstGeom>
          <a:noFill/>
          <a:ln>
            <a:noFill/>
          </a:ln>
        </p:spPr>
        <p:txBody>
          <a:bodyPr wrap="square" lIns="45720" rIns="45720" tIns="22860" bIns="22860"/>
          <a:lstStyle/>
          <a:p>
            <a:pPr algn="l"/>
            <a:r>
              <a:rPr lang="en-US" sz="1000" b="1">
                <a:solidFill>
                  <a:srgbClr val="1D5F8F"/>
                </a:solidFill>
                <a:latin typeface="Aptos"/>
              </a:rPr>
              <a:t>HARDWARE MAP</a:t>
            </a:r>
          </a:p>
        </p:txBody>
      </p:sp>
      <p:sp>
        <p:nvSpPr>
          <p:cNvPr id="4" name="Text 4"/>
          <p:cNvSpPr txBox="1"/>
          <p:nvPr/>
        </p:nvSpPr>
        <p:spPr>
          <a:xfrm>
            <a:off x="11049000" y="6172200"/>
            <a:ext cx="619125" cy="247650"/>
          </a:xfrm>
          <a:prstGeom prst="rect">
            <a:avLst/>
          </a:prstGeom>
          <a:noFill/>
          <a:ln>
            <a:noFill/>
          </a:ln>
        </p:spPr>
        <p:txBody>
          <a:bodyPr wrap="square" lIns="45720" rIns="45720" tIns="22860" bIns="22860"/>
          <a:lstStyle/>
          <a:p>
            <a:pPr algn="r"/>
            <a:r>
              <a:rPr lang="en-US" sz="1200" b="1">
                <a:solidFill>
                  <a:srgbClr val="5B6670"/>
                </a:solidFill>
                <a:latin typeface="Aptos"/>
              </a:rPr>
              <a:t>03</a:t>
            </a:r>
          </a:p>
        </p:txBody>
      </p:sp>
      <p:sp>
        <p:nvSpPr>
          <p:cNvPr id="5" name="Box 5"/>
          <p:cNvSpPr/>
          <p:nvPr/>
        </p:nvSpPr>
        <p:spPr>
          <a:xfrm>
            <a:off x="552450" y="6362700"/>
            <a:ext cx="10334625" cy="19050"/>
          </a:xfrm>
          <a:prstGeom prst="rect">
            <a:avLst/>
          </a:prstGeom>
          <a:solidFill>
            <a:srgbClr val="AAB2B8"/>
          </a:solidFill>
          <a:ln w="12700">
            <a:solidFill>
              <a:srgbClr val="AAB2B8"/>
            </a:solidFill>
          </a:ln>
        </p:spPr>
      </p:sp>
      <p:sp>
        <p:nvSpPr>
          <p:cNvPr id="10" name="Text 10"/>
          <p:cNvSpPr txBox="1"/>
          <p:nvPr/>
        </p:nvSpPr>
        <p:spPr>
          <a:xfrm>
            <a:off x="552450" y="714375"/>
            <a:ext cx="8572500" cy="533400"/>
          </a:xfrm>
          <a:prstGeom prst="rect">
            <a:avLst/>
          </a:prstGeom>
          <a:noFill/>
          <a:ln>
            <a:noFill/>
          </a:ln>
        </p:spPr>
        <p:txBody>
          <a:bodyPr wrap="square" lIns="45720" rIns="45720" tIns="22860" bIns="22860"/>
          <a:lstStyle/>
          <a:p>
            <a:pPr algn="l"/>
            <a:r>
              <a:rPr lang="en-US" sz="3400" b="1">
                <a:solidFill>
                  <a:srgbClr val="17202A"/>
                </a:solidFill>
                <a:latin typeface="Aptos"/>
              </a:rPr>
              <a:t>Every pin has one job, which keeps debugging simple.</a:t>
            </a:r>
          </a:p>
        </p:txBody>
      </p:sp>
      <p:sp>
        <p:nvSpPr>
          <p:cNvPr id="11" name="Text 11"/>
          <p:cNvSpPr txBox="1"/>
          <p:nvPr/>
        </p:nvSpPr>
        <p:spPr>
          <a:xfrm>
            <a:off x="571500" y="1409700"/>
            <a:ext cx="8572500" cy="361950"/>
          </a:xfrm>
          <a:prstGeom prst="rect">
            <a:avLst/>
          </a:prstGeom>
          <a:noFill/>
          <a:ln>
            <a:noFill/>
          </a:ln>
        </p:spPr>
        <p:txBody>
          <a:bodyPr wrap="square" lIns="45720" rIns="45720" tIns="22860" bIns="22860"/>
          <a:lstStyle/>
          <a:p>
            <a:pPr algn="l"/>
            <a:r>
              <a:rPr lang="en-US" sz="1700">
                <a:solidFill>
                  <a:srgbClr val="5B6670"/>
                </a:solidFill>
                <a:latin typeface="Aptos"/>
              </a:rPr>
              <a:t>The speaker outputs are on GPIOA. The buttons are on GPIOC. The potentiometers use ADC1 channels.</a:t>
            </a:r>
          </a:p>
        </p:txBody>
      </p:sp>
      <p:sp>
        <p:nvSpPr>
          <p:cNvPr id="20" name="Box 20"/>
          <p:cNvSpPr/>
          <p:nvPr/>
        </p:nvSpPr>
        <p:spPr>
          <a:xfrm>
            <a:off x="4476750" y="2381250"/>
            <a:ext cx="2476500" cy="1571625"/>
          </a:xfrm>
          <a:prstGeom prst="rect">
            <a:avLst/>
          </a:prstGeom>
          <a:solidFill>
            <a:srgbClr val="23313D"/>
          </a:solidFill>
          <a:ln w="12700">
            <a:solidFill>
              <a:srgbClr val="23313D"/>
            </a:solidFill>
          </a:ln>
        </p:spPr>
      </p:sp>
      <p:sp>
        <p:nvSpPr>
          <p:cNvPr id="21" name="Text 21"/>
          <p:cNvSpPr txBox="1"/>
          <p:nvPr/>
        </p:nvSpPr>
        <p:spPr>
          <a:xfrm>
            <a:off x="4762500" y="2857500"/>
            <a:ext cx="1905000" cy="666750"/>
          </a:xfrm>
          <a:prstGeom prst="rect">
            <a:avLst/>
          </a:prstGeom>
          <a:noFill/>
          <a:ln>
            <a:noFill/>
          </a:ln>
        </p:spPr>
        <p:txBody>
          <a:bodyPr wrap="square" lIns="45720" rIns="45720" tIns="22860" bIns="22860"/>
          <a:lstStyle/>
          <a:p>
            <a:pPr algn="ctr"/>
            <a:r>
              <a:rPr lang="en-US" sz="2400" b="1">
                <a:solidFill>
                  <a:srgbClr val="FFFFFF"/>
                </a:solidFill>
                <a:latin typeface="Aptos"/>
              </a:rPr>
              <a:t>STM32L476RG</a:t>
            </a:r>
          </a:p>
          <a:p>
            <a:pPr algn="ctr"/>
            <a:r>
              <a:rPr lang="en-US" sz="2400" b="1">
                <a:solidFill>
                  <a:srgbClr val="FFFFFF"/>
                </a:solidFill>
                <a:latin typeface="Aptos"/>
              </a:rPr>
              <a:t>NUCLEO Board</a:t>
            </a:r>
          </a:p>
        </p:txBody>
      </p:sp>
      <p:sp>
        <p:nvSpPr>
          <p:cNvPr id="30" name="Box 30"/>
          <p:cNvSpPr/>
          <p:nvPr/>
        </p:nvSpPr>
        <p:spPr>
          <a:xfrm>
            <a:off x="1333500" y="2000250"/>
            <a:ext cx="1714500" cy="428625"/>
          </a:xfrm>
          <a:prstGeom prst="rect">
            <a:avLst/>
          </a:prstGeom>
          <a:solidFill>
            <a:srgbClr val="E0EDE5"/>
          </a:solidFill>
          <a:ln w="12700">
            <a:solidFill>
              <a:srgbClr val="2C7A57"/>
            </a:solidFill>
          </a:ln>
        </p:spPr>
      </p:sp>
      <p:sp>
        <p:nvSpPr>
          <p:cNvPr id="31" name="Text 31"/>
          <p:cNvSpPr txBox="1"/>
          <p:nvPr/>
        </p:nvSpPr>
        <p:spPr>
          <a:xfrm>
            <a:off x="1428750" y="2095500"/>
            <a:ext cx="1428750" cy="190500"/>
          </a:xfrm>
          <a:prstGeom prst="rect">
            <a:avLst/>
          </a:prstGeom>
          <a:noFill/>
          <a:ln>
            <a:noFill/>
          </a:ln>
        </p:spPr>
        <p:txBody>
          <a:bodyPr wrap="square" lIns="45720" rIns="45720" tIns="22860" bIns="22860"/>
          <a:lstStyle/>
          <a:p>
            <a:pPr algn="l"/>
            <a:r>
              <a:rPr lang="en-US" sz="1400" b="1">
                <a:solidFill>
                  <a:srgbClr val="2C7A57"/>
                </a:solidFill>
                <a:latin typeface="Aptos"/>
              </a:rPr>
              <a:t>PC0  Button 1</a:t>
            </a:r>
          </a:p>
        </p:txBody>
      </p:sp>
      <p:sp>
        <p:nvSpPr>
          <p:cNvPr id="32" name="Box 32"/>
          <p:cNvSpPr/>
          <p:nvPr/>
        </p:nvSpPr>
        <p:spPr>
          <a:xfrm>
            <a:off x="3048000" y="2209800"/>
            <a:ext cx="1428750" cy="19050"/>
          </a:xfrm>
          <a:prstGeom prst="rect">
            <a:avLst/>
          </a:prstGeom>
          <a:solidFill>
            <a:srgbClr val="2C7A57"/>
          </a:solidFill>
          <a:ln w="12700">
            <a:solidFill>
              <a:srgbClr val="2C7A57"/>
            </a:solidFill>
          </a:ln>
        </p:spPr>
      </p:sp>
      <p:sp>
        <p:nvSpPr>
          <p:cNvPr id="33" name="Box 33"/>
          <p:cNvSpPr/>
          <p:nvPr/>
        </p:nvSpPr>
        <p:spPr>
          <a:xfrm>
            <a:off x="1333500" y="2714625"/>
            <a:ext cx="1714500" cy="428625"/>
          </a:xfrm>
          <a:prstGeom prst="rect">
            <a:avLst/>
          </a:prstGeom>
          <a:solidFill>
            <a:srgbClr val="E0EDE5"/>
          </a:solidFill>
          <a:ln w="12700">
            <a:solidFill>
              <a:srgbClr val="2C7A57"/>
            </a:solidFill>
          </a:ln>
        </p:spPr>
      </p:sp>
      <p:sp>
        <p:nvSpPr>
          <p:cNvPr id="34" name="Text 34"/>
          <p:cNvSpPr txBox="1"/>
          <p:nvPr/>
        </p:nvSpPr>
        <p:spPr>
          <a:xfrm>
            <a:off x="1428750" y="2809875"/>
            <a:ext cx="1428750" cy="190500"/>
          </a:xfrm>
          <a:prstGeom prst="rect">
            <a:avLst/>
          </a:prstGeom>
          <a:noFill/>
          <a:ln>
            <a:noFill/>
          </a:ln>
        </p:spPr>
        <p:txBody>
          <a:bodyPr wrap="square" lIns="45720" rIns="45720" tIns="22860" bIns="22860"/>
          <a:lstStyle/>
          <a:p>
            <a:pPr algn="l"/>
            <a:r>
              <a:rPr lang="en-US" sz="1400" b="1">
                <a:solidFill>
                  <a:srgbClr val="2C7A57"/>
                </a:solidFill>
                <a:latin typeface="Aptos"/>
              </a:rPr>
              <a:t>PC1  Button 2</a:t>
            </a:r>
          </a:p>
        </p:txBody>
      </p:sp>
      <p:sp>
        <p:nvSpPr>
          <p:cNvPr id="35" name="Box 35"/>
          <p:cNvSpPr/>
          <p:nvPr/>
        </p:nvSpPr>
        <p:spPr>
          <a:xfrm>
            <a:off x="3048000" y="2924175"/>
            <a:ext cx="1428750" cy="19050"/>
          </a:xfrm>
          <a:prstGeom prst="rect">
            <a:avLst/>
          </a:prstGeom>
          <a:solidFill>
            <a:srgbClr val="2C7A57"/>
          </a:solidFill>
          <a:ln w="12700">
            <a:solidFill>
              <a:srgbClr val="2C7A57"/>
            </a:solidFill>
          </a:ln>
        </p:spPr>
      </p:sp>
      <p:sp>
        <p:nvSpPr>
          <p:cNvPr id="36" name="Box 36"/>
          <p:cNvSpPr/>
          <p:nvPr/>
        </p:nvSpPr>
        <p:spPr>
          <a:xfrm>
            <a:off x="1333500" y="3429000"/>
            <a:ext cx="1714500" cy="428625"/>
          </a:xfrm>
          <a:prstGeom prst="rect">
            <a:avLst/>
          </a:prstGeom>
          <a:solidFill>
            <a:srgbClr val="E0EDE5"/>
          </a:solidFill>
          <a:ln w="12700">
            <a:solidFill>
              <a:srgbClr val="2C7A57"/>
            </a:solidFill>
          </a:ln>
        </p:spPr>
      </p:sp>
      <p:sp>
        <p:nvSpPr>
          <p:cNvPr id="37" name="Text 37"/>
          <p:cNvSpPr txBox="1"/>
          <p:nvPr/>
        </p:nvSpPr>
        <p:spPr>
          <a:xfrm>
            <a:off x="1428750" y="3524250"/>
            <a:ext cx="1428750" cy="190500"/>
          </a:xfrm>
          <a:prstGeom prst="rect">
            <a:avLst/>
          </a:prstGeom>
          <a:noFill/>
          <a:ln>
            <a:noFill/>
          </a:ln>
        </p:spPr>
        <p:txBody>
          <a:bodyPr wrap="square" lIns="45720" rIns="45720" tIns="22860" bIns="22860"/>
          <a:lstStyle/>
          <a:p>
            <a:pPr algn="l"/>
            <a:r>
              <a:rPr lang="en-US" sz="1400" b="1">
                <a:solidFill>
                  <a:srgbClr val="2C7A57"/>
                </a:solidFill>
                <a:latin typeface="Aptos"/>
              </a:rPr>
              <a:t>PC2  Button 3</a:t>
            </a:r>
          </a:p>
        </p:txBody>
      </p:sp>
      <p:sp>
        <p:nvSpPr>
          <p:cNvPr id="38" name="Box 38"/>
          <p:cNvSpPr/>
          <p:nvPr/>
        </p:nvSpPr>
        <p:spPr>
          <a:xfrm>
            <a:off x="3048000" y="3638550"/>
            <a:ext cx="1428750" cy="19050"/>
          </a:xfrm>
          <a:prstGeom prst="rect">
            <a:avLst/>
          </a:prstGeom>
          <a:solidFill>
            <a:srgbClr val="2C7A57"/>
          </a:solidFill>
          <a:ln w="12700">
            <a:solidFill>
              <a:srgbClr val="2C7A57"/>
            </a:solidFill>
          </a:ln>
        </p:spPr>
      </p:sp>
      <p:sp>
        <p:nvSpPr>
          <p:cNvPr id="39" name="Box 39"/>
          <p:cNvSpPr/>
          <p:nvPr/>
        </p:nvSpPr>
        <p:spPr>
          <a:xfrm>
            <a:off x="1333500" y="4143375"/>
            <a:ext cx="1714500" cy="428625"/>
          </a:xfrm>
          <a:prstGeom prst="rect">
            <a:avLst/>
          </a:prstGeom>
          <a:solidFill>
            <a:srgbClr val="E0EDE5"/>
          </a:solidFill>
          <a:ln w="12700">
            <a:solidFill>
              <a:srgbClr val="2C7A57"/>
            </a:solidFill>
          </a:ln>
        </p:spPr>
      </p:sp>
      <p:sp>
        <p:nvSpPr>
          <p:cNvPr id="40" name="Text 40"/>
          <p:cNvSpPr txBox="1"/>
          <p:nvPr/>
        </p:nvSpPr>
        <p:spPr>
          <a:xfrm>
            <a:off x="1428750" y="4238625"/>
            <a:ext cx="1428750" cy="190500"/>
          </a:xfrm>
          <a:prstGeom prst="rect">
            <a:avLst/>
          </a:prstGeom>
          <a:noFill/>
          <a:ln>
            <a:noFill/>
          </a:ln>
        </p:spPr>
        <p:txBody>
          <a:bodyPr wrap="square" lIns="45720" rIns="45720" tIns="22860" bIns="22860"/>
          <a:lstStyle/>
          <a:p>
            <a:pPr algn="l"/>
            <a:r>
              <a:rPr lang="en-US" sz="1400" b="1">
                <a:solidFill>
                  <a:srgbClr val="2C7A57"/>
                </a:solidFill>
                <a:latin typeface="Aptos"/>
              </a:rPr>
              <a:t>PC3  Button 4</a:t>
            </a:r>
          </a:p>
        </p:txBody>
      </p:sp>
      <p:sp>
        <p:nvSpPr>
          <p:cNvPr id="41" name="Box 41"/>
          <p:cNvSpPr/>
          <p:nvPr/>
        </p:nvSpPr>
        <p:spPr>
          <a:xfrm>
            <a:off x="3048000" y="4352925"/>
            <a:ext cx="1428750" cy="19050"/>
          </a:xfrm>
          <a:prstGeom prst="rect">
            <a:avLst/>
          </a:prstGeom>
          <a:solidFill>
            <a:srgbClr val="2C7A57"/>
          </a:solidFill>
          <a:ln w="12700">
            <a:solidFill>
              <a:srgbClr val="2C7A57"/>
            </a:solidFill>
          </a:ln>
        </p:spPr>
      </p:sp>
      <p:sp>
        <p:nvSpPr>
          <p:cNvPr id="60" name="Box 60"/>
          <p:cNvSpPr/>
          <p:nvPr/>
        </p:nvSpPr>
        <p:spPr>
          <a:xfrm>
            <a:off x="6953250" y="2305050"/>
            <a:ext cx="1190625" cy="19050"/>
          </a:xfrm>
          <a:prstGeom prst="rect">
            <a:avLst/>
          </a:prstGeom>
          <a:solidFill>
            <a:srgbClr val="1D5F8F"/>
          </a:solidFill>
          <a:ln w="12700">
            <a:solidFill>
              <a:srgbClr val="1D5F8F"/>
            </a:solidFill>
          </a:ln>
        </p:spPr>
      </p:sp>
      <p:sp>
        <p:nvSpPr>
          <p:cNvPr id="61" name="Box 61"/>
          <p:cNvSpPr/>
          <p:nvPr/>
        </p:nvSpPr>
        <p:spPr>
          <a:xfrm>
            <a:off x="8191500" y="2095500"/>
            <a:ext cx="2333625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1D5F8F"/>
            </a:solidFill>
          </a:ln>
        </p:spPr>
      </p:sp>
      <p:sp>
        <p:nvSpPr>
          <p:cNvPr id="62" name="Text 62"/>
          <p:cNvSpPr txBox="1"/>
          <p:nvPr/>
        </p:nvSpPr>
        <p:spPr>
          <a:xfrm>
            <a:off x="8286750" y="2190750"/>
            <a:ext cx="2000250" cy="190500"/>
          </a:xfrm>
          <a:prstGeom prst="rect">
            <a:avLst/>
          </a:prstGeom>
          <a:noFill/>
          <a:ln>
            <a:noFill/>
          </a:ln>
        </p:spPr>
        <p:txBody>
          <a:bodyPr wrap="square" lIns="45720" rIns="45720" tIns="22860" bIns="22860"/>
          <a:lstStyle/>
          <a:p>
            <a:pPr algn="l"/>
            <a:r>
              <a:rPr lang="en-US" sz="1400" b="1">
                <a:solidFill>
                  <a:srgbClr val="1D5F8F"/>
                </a:solidFill>
                <a:latin typeface="Aptos"/>
              </a:rPr>
              <a:t>PA5  Speaker 1 / root</a:t>
            </a:r>
          </a:p>
        </p:txBody>
      </p:sp>
      <p:sp>
        <p:nvSpPr>
          <p:cNvPr id="63" name="Box 63"/>
          <p:cNvSpPr/>
          <p:nvPr/>
        </p:nvSpPr>
        <p:spPr>
          <a:xfrm>
            <a:off x="6953250" y="3209925"/>
            <a:ext cx="1190625" cy="19050"/>
          </a:xfrm>
          <a:prstGeom prst="rect">
            <a:avLst/>
          </a:prstGeom>
          <a:solidFill>
            <a:srgbClr val="C78A2C"/>
          </a:solidFill>
          <a:ln w="12700">
            <a:solidFill>
              <a:srgbClr val="C78A2C"/>
            </a:solidFill>
          </a:ln>
        </p:spPr>
      </p:sp>
      <p:sp>
        <p:nvSpPr>
          <p:cNvPr id="64" name="Box 64"/>
          <p:cNvSpPr/>
          <p:nvPr/>
        </p:nvSpPr>
        <p:spPr>
          <a:xfrm>
            <a:off x="8191500" y="3000375"/>
            <a:ext cx="2333625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C78A2C"/>
            </a:solidFill>
          </a:ln>
        </p:spPr>
      </p:sp>
      <p:sp>
        <p:nvSpPr>
          <p:cNvPr id="65" name="Text 65"/>
          <p:cNvSpPr txBox="1"/>
          <p:nvPr/>
        </p:nvSpPr>
        <p:spPr>
          <a:xfrm>
            <a:off x="8286750" y="3095625"/>
            <a:ext cx="2000250" cy="190500"/>
          </a:xfrm>
          <a:prstGeom prst="rect">
            <a:avLst/>
          </a:prstGeom>
          <a:noFill/>
          <a:ln>
            <a:noFill/>
          </a:ln>
        </p:spPr>
        <p:txBody>
          <a:bodyPr wrap="square" lIns="45720" rIns="45720" tIns="22860" bIns="22860"/>
          <a:lstStyle/>
          <a:p>
            <a:pPr algn="l"/>
            <a:r>
              <a:rPr lang="en-US" sz="1400" b="1">
                <a:solidFill>
                  <a:srgbClr val="C78A2C"/>
                </a:solidFill>
                <a:latin typeface="Aptos"/>
              </a:rPr>
              <a:t>PA6  Speaker 2 / third</a:t>
            </a:r>
          </a:p>
        </p:txBody>
      </p:sp>
      <p:sp>
        <p:nvSpPr>
          <p:cNvPr id="66" name="Box 66"/>
          <p:cNvSpPr/>
          <p:nvPr/>
        </p:nvSpPr>
        <p:spPr>
          <a:xfrm>
            <a:off x="6953250" y="4114800"/>
            <a:ext cx="1190625" cy="19050"/>
          </a:xfrm>
          <a:prstGeom prst="rect">
            <a:avLst/>
          </a:prstGeom>
          <a:solidFill>
            <a:srgbClr val="A9453D"/>
          </a:solidFill>
          <a:ln w="12700">
            <a:solidFill>
              <a:srgbClr val="A9453D"/>
            </a:solidFill>
          </a:ln>
        </p:spPr>
      </p:sp>
      <p:sp>
        <p:nvSpPr>
          <p:cNvPr id="67" name="Box 67"/>
          <p:cNvSpPr/>
          <p:nvPr/>
        </p:nvSpPr>
        <p:spPr>
          <a:xfrm>
            <a:off x="8191500" y="3905250"/>
            <a:ext cx="2333625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A9453D"/>
            </a:solidFill>
          </a:ln>
        </p:spPr>
      </p:sp>
      <p:sp>
        <p:nvSpPr>
          <p:cNvPr id="68" name="Text 68"/>
          <p:cNvSpPr txBox="1"/>
          <p:nvPr/>
        </p:nvSpPr>
        <p:spPr>
          <a:xfrm>
            <a:off x="8286750" y="4000500"/>
            <a:ext cx="2000250" cy="190500"/>
          </a:xfrm>
          <a:prstGeom prst="rect">
            <a:avLst/>
          </a:prstGeom>
          <a:noFill/>
          <a:ln>
            <a:noFill/>
          </a:ln>
        </p:spPr>
        <p:txBody>
          <a:bodyPr wrap="square" lIns="45720" rIns="45720" tIns="22860" bIns="22860"/>
          <a:lstStyle/>
          <a:p>
            <a:pPr algn="l"/>
            <a:r>
              <a:rPr lang="en-US" sz="1400" b="1">
                <a:solidFill>
                  <a:srgbClr val="A9453D"/>
                </a:solidFill>
                <a:latin typeface="Aptos"/>
              </a:rPr>
              <a:t>PA7  Speaker 3 / fifth</a:t>
            </a:r>
          </a:p>
        </p:txBody>
      </p:sp>
      <p:sp>
        <p:nvSpPr>
          <p:cNvPr id="80" name="Box 80"/>
          <p:cNvSpPr/>
          <p:nvPr/>
        </p:nvSpPr>
        <p:spPr>
          <a:xfrm>
            <a:off x="4286250" y="4857750"/>
            <a:ext cx="3048000" cy="514350"/>
          </a:xfrm>
          <a:prstGeom prst="rect">
            <a:avLst/>
          </a:prstGeom>
          <a:solidFill>
            <a:srgbClr val="F0E3C7"/>
          </a:solidFill>
          <a:ln w="12700">
            <a:solidFill>
              <a:srgbClr val="C78A2C"/>
            </a:solidFill>
          </a:ln>
        </p:spPr>
      </p:sp>
      <p:sp>
        <p:nvSpPr>
          <p:cNvPr id="81" name="Text 81"/>
          <p:cNvSpPr txBox="1"/>
          <p:nvPr/>
        </p:nvSpPr>
        <p:spPr>
          <a:xfrm>
            <a:off x="4476750" y="5000625"/>
            <a:ext cx="2667000" cy="209550"/>
          </a:xfrm>
          <a:prstGeom prst="rect">
            <a:avLst/>
          </a:prstGeom>
          <a:noFill/>
          <a:ln>
            <a:noFill/>
          </a:ln>
        </p:spPr>
        <p:txBody>
          <a:bodyPr wrap="square" lIns="45720" rIns="45720" tIns="22860" bIns="22860"/>
          <a:lstStyle/>
          <a:p>
            <a:pPr algn="ctr"/>
            <a:r>
              <a:rPr lang="en-US" sz="1400" b="1">
                <a:solidFill>
                  <a:srgbClr val="C78A2C"/>
                </a:solidFill>
                <a:latin typeface="Aptos"/>
              </a:rPr>
              <a:t>PA0 Volume ADC     PA1 Octave ADC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ox 2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C"/>
          </a:solidFill>
          <a:ln w="12700">
            <a:solidFill>
              <a:srgbClr val="F7F4EC"/>
            </a:solidFill>
          </a:ln>
        </p:spPr>
      </p:sp>
      <p:sp>
        <p:nvSpPr>
          <p:cNvPr id="3" name="Text 3"/>
          <p:cNvSpPr txBox="1"/>
          <p:nvPr/>
        </p:nvSpPr>
        <p:spPr>
          <a:xfrm>
            <a:off x="552450" y="266700"/>
            <a:ext cx="6191250" cy="228600"/>
          </a:xfrm>
          <a:prstGeom prst="rect">
            <a:avLst/>
          </a:prstGeom>
          <a:noFill/>
          <a:ln>
            <a:noFill/>
          </a:ln>
        </p:spPr>
        <p:txBody>
          <a:bodyPr wrap="square" lIns="45720" rIns="45720" tIns="22860" bIns="22860"/>
          <a:lstStyle/>
          <a:p>
            <a:pPr algn="l"/>
            <a:r>
              <a:rPr lang="en-US" sz="1000" b="1">
                <a:solidFill>
                  <a:srgbClr val="1D5F8F"/>
                </a:solidFill>
                <a:latin typeface="Aptos"/>
              </a:rPr>
              <a:t>SYSTEM ARCHITECTURE</a:t>
            </a:r>
          </a:p>
        </p:txBody>
      </p:sp>
      <p:sp>
        <p:nvSpPr>
          <p:cNvPr id="4" name="Text 4"/>
          <p:cNvSpPr txBox="1"/>
          <p:nvPr/>
        </p:nvSpPr>
        <p:spPr>
          <a:xfrm>
            <a:off x="11049000" y="6172200"/>
            <a:ext cx="619125" cy="247650"/>
          </a:xfrm>
          <a:prstGeom prst="rect">
            <a:avLst/>
          </a:prstGeom>
          <a:noFill/>
          <a:ln>
            <a:noFill/>
          </a:ln>
        </p:spPr>
        <p:txBody>
          <a:bodyPr wrap="square" lIns="45720" rIns="45720" tIns="22860" bIns="22860"/>
          <a:lstStyle/>
          <a:p>
            <a:pPr algn="r"/>
            <a:r>
              <a:rPr lang="en-US" sz="1200" b="1">
                <a:solidFill>
                  <a:srgbClr val="5B6670"/>
                </a:solidFill>
                <a:latin typeface="Aptos"/>
              </a:rPr>
              <a:t>04</a:t>
            </a:r>
          </a:p>
        </p:txBody>
      </p:sp>
      <p:sp>
        <p:nvSpPr>
          <p:cNvPr id="5" name="Box 5"/>
          <p:cNvSpPr/>
          <p:nvPr/>
        </p:nvSpPr>
        <p:spPr>
          <a:xfrm>
            <a:off x="552450" y="6362700"/>
            <a:ext cx="10334625" cy="19050"/>
          </a:xfrm>
          <a:prstGeom prst="rect">
            <a:avLst/>
          </a:prstGeom>
          <a:solidFill>
            <a:srgbClr val="AAB2B8"/>
          </a:solidFill>
          <a:ln w="12700">
            <a:solidFill>
              <a:srgbClr val="AAB2B8"/>
            </a:solidFill>
          </a:ln>
        </p:spPr>
      </p:sp>
      <p:sp>
        <p:nvSpPr>
          <p:cNvPr id="10" name="Text 10"/>
          <p:cNvSpPr txBox="1"/>
          <p:nvPr/>
        </p:nvSpPr>
        <p:spPr>
          <a:xfrm>
            <a:off x="190500" y="333375"/>
            <a:ext cx="8572500" cy="590550"/>
          </a:xfrm>
          <a:prstGeom prst="rect">
            <a:avLst/>
          </a:prstGeom>
          <a:noFill/>
          <a:ln>
            <a:noFill/>
          </a:ln>
        </p:spPr>
        <p:txBody>
          <a:bodyPr wrap="square" lIns="45720" rIns="45720" tIns="22860" bIns="22860"/>
          <a:lstStyle/>
          <a:p>
            <a:pPr algn="l"/>
            <a:r>
              <a:rPr lang="en-US" sz="3800">
                <a:solidFill>
                  <a:srgbClr val="17202A"/>
                </a:solidFill>
                <a:latin typeface="Aptos"/>
              </a:rPr>
              <a:t>System Architecture Block Diagram</a:t>
            </a:r>
          </a:p>
        </p:txBody>
      </p:sp>
      <p:sp>
        <p:nvSpPr>
          <p:cNvPr id="20" name="Box 20"/>
          <p:cNvSpPr/>
          <p:nvPr/>
        </p:nvSpPr>
        <p:spPr>
          <a:xfrm>
            <a:off x="400050" y="1952625"/>
            <a:ext cx="2238375" cy="876300"/>
          </a:xfrm>
          <a:prstGeom prst="rect">
            <a:avLst/>
          </a:prstGeom>
          <a:solidFill>
            <a:srgbClr val="D8E8F5"/>
          </a:solidFill>
          <a:ln w="12700">
            <a:solidFill>
              <a:srgbClr val="17202A"/>
            </a:solidFill>
          </a:ln>
        </p:spPr>
      </p:sp>
      <p:sp>
        <p:nvSpPr>
          <p:cNvPr id="21" name="Text 21"/>
          <p:cNvSpPr txBox="1"/>
          <p:nvPr/>
        </p:nvSpPr>
        <p:spPr>
          <a:xfrm>
            <a:off x="552450" y="2038350"/>
            <a:ext cx="1524000" cy="704850"/>
          </a:xfrm>
          <a:prstGeom prst="rect">
            <a:avLst/>
          </a:prstGeom>
          <a:noFill/>
          <a:ln>
            <a:noFill/>
          </a:ln>
        </p:spPr>
        <p:txBody>
          <a:bodyPr wrap="square" lIns="45720" rIns="45720" tIns="22860" bIns="22860"/>
          <a:lstStyle/>
          <a:p>
            <a:pPr algn="ctr"/>
            <a:r>
              <a:rPr lang="en-US" sz="1800">
                <a:solidFill>
                  <a:srgbClr val="000000"/>
                </a:solidFill>
                <a:latin typeface="Aptos"/>
              </a:rPr>
              <a:t>Push Buttons</a:t>
            </a:r>
          </a:p>
          <a:p>
            <a:pPr algn="ctr"/>
            <a:r>
              <a:rPr lang="en-US" sz="1800">
                <a:solidFill>
                  <a:srgbClr val="000000"/>
                </a:solidFill>
                <a:latin typeface="Aptos"/>
              </a:rPr>
              <a:t>PC0/PC1/PC2/</a:t>
            </a:r>
          </a:p>
          <a:p>
            <a:pPr algn="ctr"/>
            <a:r>
              <a:rPr lang="en-US" sz="1800">
                <a:solidFill>
                  <a:srgbClr val="000000"/>
                </a:solidFill>
                <a:latin typeface="Aptos"/>
              </a:rPr>
              <a:t>PC3</a:t>
            </a:r>
          </a:p>
        </p:txBody>
      </p:sp>
      <p:sp>
        <p:nvSpPr>
          <p:cNvPr id="30" name="Box 30"/>
          <p:cNvSpPr/>
          <p:nvPr/>
        </p:nvSpPr>
        <p:spPr>
          <a:xfrm>
            <a:off x="400050" y="3286125"/>
            <a:ext cx="2238375" cy="1066800"/>
          </a:xfrm>
          <a:prstGeom prst="rect">
            <a:avLst/>
          </a:prstGeom>
          <a:solidFill>
            <a:srgbClr val="D8E8F5"/>
          </a:solidFill>
          <a:ln w="12700">
            <a:solidFill>
              <a:srgbClr val="17202A"/>
            </a:solidFill>
          </a:ln>
        </p:spPr>
      </p:sp>
      <p:sp>
        <p:nvSpPr>
          <p:cNvPr id="31" name="Text 31"/>
          <p:cNvSpPr txBox="1"/>
          <p:nvPr/>
        </p:nvSpPr>
        <p:spPr>
          <a:xfrm>
            <a:off x="552450" y="3400425"/>
            <a:ext cx="1524000" cy="781050"/>
          </a:xfrm>
          <a:prstGeom prst="rect">
            <a:avLst/>
          </a:prstGeom>
          <a:noFill/>
          <a:ln>
            <a:noFill/>
          </a:ln>
        </p:spPr>
        <p:txBody>
          <a:bodyPr wrap="square" lIns="45720" rIns="45720" tIns="22860" bIns="22860"/>
          <a:lstStyle/>
          <a:p>
            <a:pPr algn="ctr"/>
            <a:r>
              <a:rPr lang="en-US" sz="1800">
                <a:solidFill>
                  <a:srgbClr val="000000"/>
                </a:solidFill>
                <a:latin typeface="Aptos"/>
              </a:rPr>
              <a:t>Octave</a:t>
            </a:r>
          </a:p>
          <a:p>
            <a:pPr algn="ctr"/>
            <a:r>
              <a:rPr lang="en-US" sz="1800">
                <a:solidFill>
                  <a:srgbClr val="000000"/>
                </a:solidFill>
                <a:latin typeface="Aptos"/>
              </a:rPr>
              <a:t>Potentiometer</a:t>
            </a:r>
          </a:p>
          <a:p>
            <a:pPr algn="ctr"/>
            <a:r>
              <a:rPr lang="en-US" sz="1800">
                <a:solidFill>
                  <a:srgbClr val="000000"/>
                </a:solidFill>
                <a:latin typeface="Aptos"/>
              </a:rPr>
              <a:t>PA1 / ADC</a:t>
            </a:r>
          </a:p>
        </p:txBody>
      </p:sp>
      <p:sp>
        <p:nvSpPr>
          <p:cNvPr id="40" name="Box 40"/>
          <p:cNvSpPr/>
          <p:nvPr/>
        </p:nvSpPr>
        <p:spPr>
          <a:xfrm>
            <a:off x="400050" y="4762500"/>
            <a:ext cx="2238375" cy="1066800"/>
          </a:xfrm>
          <a:prstGeom prst="rect">
            <a:avLst/>
          </a:prstGeom>
          <a:solidFill>
            <a:srgbClr val="D8E8F5"/>
          </a:solidFill>
          <a:ln w="12700">
            <a:solidFill>
              <a:srgbClr val="17202A"/>
            </a:solidFill>
          </a:ln>
        </p:spPr>
      </p:sp>
      <p:sp>
        <p:nvSpPr>
          <p:cNvPr id="41" name="Text 41"/>
          <p:cNvSpPr txBox="1"/>
          <p:nvPr/>
        </p:nvSpPr>
        <p:spPr>
          <a:xfrm>
            <a:off x="552450" y="4876800"/>
            <a:ext cx="1524000" cy="781050"/>
          </a:xfrm>
          <a:prstGeom prst="rect">
            <a:avLst/>
          </a:prstGeom>
          <a:noFill/>
          <a:ln>
            <a:noFill/>
          </a:ln>
        </p:spPr>
        <p:txBody>
          <a:bodyPr wrap="square" lIns="45720" rIns="45720" tIns="22860" bIns="22860"/>
          <a:lstStyle/>
          <a:p>
            <a:pPr algn="ctr"/>
            <a:r>
              <a:rPr lang="en-US" sz="1800">
                <a:solidFill>
                  <a:srgbClr val="000000"/>
                </a:solidFill>
                <a:latin typeface="Aptos"/>
              </a:rPr>
              <a:t>Volume</a:t>
            </a:r>
          </a:p>
          <a:p>
            <a:pPr algn="ctr"/>
            <a:r>
              <a:rPr lang="en-US" sz="1800">
                <a:solidFill>
                  <a:srgbClr val="000000"/>
                </a:solidFill>
                <a:latin typeface="Aptos"/>
              </a:rPr>
              <a:t>Potentiometer</a:t>
            </a:r>
          </a:p>
          <a:p>
            <a:pPr algn="ctr"/>
            <a:r>
              <a:rPr lang="en-US" sz="1800">
                <a:solidFill>
                  <a:srgbClr val="000000"/>
                </a:solidFill>
                <a:latin typeface="Aptos"/>
              </a:rPr>
              <a:t>PA0 / ADC</a:t>
            </a:r>
          </a:p>
        </p:txBody>
      </p:sp>
      <p:sp>
        <p:nvSpPr>
          <p:cNvPr id="50" name="Box 50"/>
          <p:cNvSpPr/>
          <p:nvPr/>
        </p:nvSpPr>
        <p:spPr>
          <a:xfrm>
            <a:off x="3476625" y="1428750"/>
            <a:ext cx="5524500" cy="4810125"/>
          </a:xfrm>
          <a:prstGeom prst="rect">
            <a:avLst/>
          </a:prstGeom>
          <a:solidFill>
            <a:srgbClr val="C9DAF8"/>
          </a:solidFill>
          <a:ln w="12700">
            <a:solidFill>
              <a:srgbClr val="17202A"/>
            </a:solidFill>
          </a:ln>
        </p:spPr>
      </p:sp>
      <p:sp>
        <p:nvSpPr>
          <p:cNvPr id="51" name="Text 51"/>
          <p:cNvSpPr txBox="1"/>
          <p:nvPr/>
        </p:nvSpPr>
        <p:spPr>
          <a:xfrm>
            <a:off x="4238625" y="1714500"/>
            <a:ext cx="4000500" cy="400050"/>
          </a:xfrm>
          <a:prstGeom prst="rect">
            <a:avLst/>
          </a:prstGeom>
          <a:noFill/>
          <a:ln>
            <a:noFill/>
          </a:ln>
        </p:spPr>
        <p:txBody>
          <a:bodyPr wrap="square" lIns="45720" rIns="45720" tIns="22860" bIns="22860"/>
          <a:lstStyle/>
          <a:p>
            <a:pPr algn="ctr"/>
            <a:r>
              <a:rPr lang="en-US" sz="2600">
                <a:solidFill>
                  <a:srgbClr val="555555"/>
                </a:solidFill>
                <a:latin typeface="Aptos"/>
              </a:rPr>
              <a:t>NUCLEO-L476RG MCU</a:t>
            </a:r>
          </a:p>
        </p:txBody>
      </p:sp>
      <p:sp>
        <p:nvSpPr>
          <p:cNvPr id="60" name="Box 60"/>
          <p:cNvSpPr/>
          <p:nvPr/>
        </p:nvSpPr>
        <p:spPr>
          <a:xfrm>
            <a:off x="4838700" y="2286000"/>
            <a:ext cx="2524125" cy="1219200"/>
          </a:xfrm>
          <a:prstGeom prst="rect">
            <a:avLst/>
          </a:prstGeom>
          <a:solidFill>
            <a:srgbClr val="D8E8F5"/>
          </a:solidFill>
          <a:ln w="12700">
            <a:solidFill>
              <a:srgbClr val="17202A"/>
            </a:solidFill>
          </a:ln>
        </p:spPr>
      </p:sp>
      <p:sp>
        <p:nvSpPr>
          <p:cNvPr id="61" name="Text 61"/>
          <p:cNvSpPr txBox="1"/>
          <p:nvPr/>
        </p:nvSpPr>
        <p:spPr>
          <a:xfrm>
            <a:off x="5219700" y="2647950"/>
            <a:ext cx="1762125" cy="552450"/>
          </a:xfrm>
          <a:prstGeom prst="rect">
            <a:avLst/>
          </a:prstGeom>
          <a:noFill/>
          <a:ln>
            <a:noFill/>
          </a:ln>
        </p:spPr>
        <p:txBody>
          <a:bodyPr wrap="square" lIns="45720" rIns="45720" tIns="22860" bIns="22860"/>
          <a:lstStyle/>
          <a:p>
            <a:pPr algn="ctr"/>
            <a:r>
              <a:rPr lang="en-US" sz="1900">
                <a:solidFill>
                  <a:srgbClr val="000000"/>
                </a:solidFill>
                <a:latin typeface="Aptos"/>
              </a:rPr>
              <a:t>GPIO/EXTI</a:t>
            </a:r>
          </a:p>
          <a:p>
            <a:pPr algn="ctr"/>
            <a:r>
              <a:rPr lang="en-US" sz="1900">
                <a:solidFill>
                  <a:srgbClr val="000000"/>
                </a:solidFill>
                <a:latin typeface="Aptos"/>
              </a:rPr>
              <a:t>Button Inputs</a:t>
            </a:r>
          </a:p>
        </p:txBody>
      </p:sp>
      <p:sp>
        <p:nvSpPr>
          <p:cNvPr id="70" name="Box 70"/>
          <p:cNvSpPr/>
          <p:nvPr/>
        </p:nvSpPr>
        <p:spPr>
          <a:xfrm>
            <a:off x="4895850" y="3714750"/>
            <a:ext cx="2524125" cy="1219200"/>
          </a:xfrm>
          <a:prstGeom prst="rect">
            <a:avLst/>
          </a:prstGeom>
          <a:solidFill>
            <a:srgbClr val="D8E8F5"/>
          </a:solidFill>
          <a:ln w="12700">
            <a:solidFill>
              <a:srgbClr val="17202A"/>
            </a:solidFill>
          </a:ln>
        </p:spPr>
      </p:sp>
      <p:sp>
        <p:nvSpPr>
          <p:cNvPr id="71" name="Text 71"/>
          <p:cNvSpPr txBox="1"/>
          <p:nvPr/>
        </p:nvSpPr>
        <p:spPr>
          <a:xfrm>
            <a:off x="5257800" y="3952875"/>
            <a:ext cx="1762125" cy="819150"/>
          </a:xfrm>
          <a:prstGeom prst="rect">
            <a:avLst/>
          </a:prstGeom>
          <a:noFill/>
          <a:ln>
            <a:noFill/>
          </a:ln>
        </p:spPr>
        <p:txBody>
          <a:bodyPr wrap="square" lIns="45720" rIns="45720" tIns="22860" bIns="22860"/>
          <a:lstStyle/>
          <a:p>
            <a:pPr algn="ctr"/>
            <a:r>
              <a:rPr lang="en-US" sz="1800">
                <a:solidFill>
                  <a:srgbClr val="000000"/>
                </a:solidFill>
                <a:latin typeface="Aptos"/>
              </a:rPr>
              <a:t>Main Control</a:t>
            </a:r>
          </a:p>
          <a:p>
            <a:pPr algn="ctr"/>
            <a:r>
              <a:rPr lang="en-US" sz="1800">
                <a:solidFill>
                  <a:srgbClr val="000000"/>
                </a:solidFill>
                <a:latin typeface="Aptos"/>
              </a:rPr>
              <a:t>Logic Chord</a:t>
            </a:r>
          </a:p>
          <a:p>
            <a:pPr algn="ctr"/>
            <a:r>
              <a:rPr lang="en-US" sz="1800">
                <a:solidFill>
                  <a:srgbClr val="000000"/>
                </a:solidFill>
                <a:latin typeface="Aptos"/>
              </a:rPr>
              <a:t>Selection</a:t>
            </a:r>
          </a:p>
        </p:txBody>
      </p:sp>
      <p:sp>
        <p:nvSpPr>
          <p:cNvPr id="80" name="Box 80"/>
          <p:cNvSpPr/>
          <p:nvPr/>
        </p:nvSpPr>
        <p:spPr>
          <a:xfrm>
            <a:off x="4895850" y="5238750"/>
            <a:ext cx="2524125" cy="1219200"/>
          </a:xfrm>
          <a:prstGeom prst="rect">
            <a:avLst/>
          </a:prstGeom>
          <a:solidFill>
            <a:srgbClr val="D8E8F5"/>
          </a:solidFill>
          <a:ln w="12700">
            <a:solidFill>
              <a:srgbClr val="17202A"/>
            </a:solidFill>
          </a:ln>
        </p:spPr>
      </p:sp>
      <p:sp>
        <p:nvSpPr>
          <p:cNvPr id="81" name="Text 81"/>
          <p:cNvSpPr txBox="1"/>
          <p:nvPr/>
        </p:nvSpPr>
        <p:spPr>
          <a:xfrm>
            <a:off x="5257800" y="5476875"/>
            <a:ext cx="1762125" cy="819150"/>
          </a:xfrm>
          <a:prstGeom prst="rect">
            <a:avLst/>
          </a:prstGeom>
          <a:noFill/>
          <a:ln>
            <a:noFill/>
          </a:ln>
        </p:spPr>
        <p:txBody>
          <a:bodyPr wrap="square" lIns="45720" rIns="45720" tIns="22860" bIns="22860"/>
          <a:lstStyle/>
          <a:p>
            <a:pPr algn="ctr"/>
            <a:r>
              <a:rPr lang="en-US" sz="1800">
                <a:solidFill>
                  <a:srgbClr val="000000"/>
                </a:solidFill>
                <a:latin typeface="Aptos"/>
              </a:rPr>
              <a:t>SysTick</a:t>
            </a:r>
          </a:p>
          <a:p>
            <a:pPr algn="ctr"/>
            <a:r>
              <a:rPr lang="en-US" sz="1800">
                <a:solidFill>
                  <a:srgbClr val="000000"/>
                </a:solidFill>
                <a:latin typeface="Aptos"/>
              </a:rPr>
              <a:t>Sound Engine</a:t>
            </a:r>
          </a:p>
          <a:p>
            <a:pPr algn="ctr"/>
            <a:r>
              <a:rPr lang="en-US" sz="1800">
                <a:solidFill>
                  <a:srgbClr val="000000"/>
                </a:solidFill>
                <a:latin typeface="Aptos"/>
              </a:rPr>
              <a:t>20 kHz Timing</a:t>
            </a:r>
          </a:p>
        </p:txBody>
      </p:sp>
      <p:sp>
        <p:nvSpPr>
          <p:cNvPr id="90" name="Box 90"/>
          <p:cNvSpPr/>
          <p:nvPr/>
        </p:nvSpPr>
        <p:spPr>
          <a:xfrm>
            <a:off x="9886950" y="3143250"/>
            <a:ext cx="2524125" cy="1219200"/>
          </a:xfrm>
          <a:prstGeom prst="rect">
            <a:avLst/>
          </a:prstGeom>
          <a:solidFill>
            <a:srgbClr val="D8E8F5"/>
          </a:solidFill>
          <a:ln w="12700">
            <a:solidFill>
              <a:srgbClr val="17202A"/>
            </a:solidFill>
          </a:ln>
        </p:spPr>
      </p:sp>
      <p:sp>
        <p:nvSpPr>
          <p:cNvPr id="91" name="Text 91"/>
          <p:cNvSpPr txBox="1"/>
          <p:nvPr/>
        </p:nvSpPr>
        <p:spPr>
          <a:xfrm>
            <a:off x="10191750" y="3524250"/>
            <a:ext cx="1905000" cy="552450"/>
          </a:xfrm>
          <a:prstGeom prst="rect">
            <a:avLst/>
          </a:prstGeom>
          <a:noFill/>
          <a:ln>
            <a:noFill/>
          </a:ln>
        </p:spPr>
        <p:txBody>
          <a:bodyPr wrap="square" lIns="45720" rIns="45720" tIns="22860" bIns="22860"/>
          <a:lstStyle/>
          <a:p>
            <a:pPr algn="ctr"/>
            <a:r>
              <a:rPr lang="en-US" sz="2000">
                <a:solidFill>
                  <a:srgbClr val="000000"/>
                </a:solidFill>
                <a:latin typeface="Aptos"/>
              </a:rPr>
              <a:t>Speaker Outputs</a:t>
            </a:r>
          </a:p>
          <a:p>
            <a:pPr algn="ctr"/>
            <a:r>
              <a:rPr lang="en-US" sz="2000">
                <a:solidFill>
                  <a:srgbClr val="000000"/>
                </a:solidFill>
                <a:latin typeface="Aptos"/>
              </a:rPr>
              <a:t>PA5/PA6/PA7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ox 2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C"/>
          </a:solidFill>
          <a:ln w="12700">
            <a:solidFill>
              <a:srgbClr val="F7F4EC"/>
            </a:solidFill>
          </a:ln>
        </p:spPr>
      </p:sp>
      <p:sp>
        <p:nvSpPr>
          <p:cNvPr id="3" name="Text 3"/>
          <p:cNvSpPr txBox="1"/>
          <p:nvPr/>
        </p:nvSpPr>
        <p:spPr>
          <a:xfrm>
            <a:off x="552450" y="266700"/>
            <a:ext cx="6191250" cy="228600"/>
          </a:xfrm>
          <a:prstGeom prst="rect">
            <a:avLst/>
          </a:prstGeom>
          <a:noFill/>
          <a:ln>
            <a:noFill/>
          </a:ln>
        </p:spPr>
        <p:txBody>
          <a:bodyPr wrap="square" lIns="45720" rIns="45720" tIns="22860" bIns="22860"/>
          <a:lstStyle/>
          <a:p>
            <a:pPr algn="l"/>
            <a:r>
              <a:rPr lang="en-US" sz="1000" b="1">
                <a:solidFill>
                  <a:srgbClr val="1D5F8F"/>
                </a:solidFill>
                <a:latin typeface="Aptos"/>
              </a:rPr>
              <a:t>SOFTWARE FLOWCHART</a:t>
            </a:r>
          </a:p>
        </p:txBody>
      </p:sp>
      <p:sp>
        <p:nvSpPr>
          <p:cNvPr id="4" name="Text 4"/>
          <p:cNvSpPr txBox="1"/>
          <p:nvPr/>
        </p:nvSpPr>
        <p:spPr>
          <a:xfrm>
            <a:off x="11049000" y="6172200"/>
            <a:ext cx="619125" cy="247650"/>
          </a:xfrm>
          <a:prstGeom prst="rect">
            <a:avLst/>
          </a:prstGeom>
          <a:noFill/>
          <a:ln>
            <a:noFill/>
          </a:ln>
        </p:spPr>
        <p:txBody>
          <a:bodyPr wrap="square" lIns="45720" rIns="45720" tIns="22860" bIns="22860"/>
          <a:lstStyle/>
          <a:p>
            <a:pPr algn="r"/>
            <a:r>
              <a:rPr lang="en-US" sz="1200" b="1">
                <a:solidFill>
                  <a:srgbClr val="5B6670"/>
                </a:solidFill>
                <a:latin typeface="Aptos"/>
              </a:rPr>
              <a:t>05</a:t>
            </a:r>
          </a:p>
        </p:txBody>
      </p:sp>
      <p:sp>
        <p:nvSpPr>
          <p:cNvPr id="5" name="Box 5"/>
          <p:cNvSpPr/>
          <p:nvPr/>
        </p:nvSpPr>
        <p:spPr>
          <a:xfrm>
            <a:off x="552450" y="6362700"/>
            <a:ext cx="10334625" cy="19050"/>
          </a:xfrm>
          <a:prstGeom prst="rect">
            <a:avLst/>
          </a:prstGeom>
          <a:solidFill>
            <a:srgbClr val="AAB2B8"/>
          </a:solidFill>
          <a:ln w="12700">
            <a:solidFill>
              <a:srgbClr val="AAB2B8"/>
            </a:solidFill>
          </a:ln>
        </p:spPr>
      </p:sp>
      <p:sp>
        <p:nvSpPr>
          <p:cNvPr id="10" name="Text 10"/>
          <p:cNvSpPr txBox="1"/>
          <p:nvPr/>
        </p:nvSpPr>
        <p:spPr>
          <a:xfrm>
            <a:off x="552450" y="666750"/>
            <a:ext cx="9334500" cy="552450"/>
          </a:xfrm>
          <a:prstGeom prst="rect">
            <a:avLst/>
          </a:prstGeom>
          <a:noFill/>
          <a:ln>
            <a:noFill/>
          </a:ln>
        </p:spPr>
        <p:txBody>
          <a:bodyPr wrap="square" lIns="45720" rIns="45720" tIns="22860" bIns="22860"/>
          <a:lstStyle/>
          <a:p>
            <a:pPr algn="l"/>
            <a:r>
              <a:rPr lang="en-US" sz="3300" b="1">
                <a:solidFill>
                  <a:srgbClr val="17202A"/>
                </a:solidFill>
                <a:latin typeface="Aptos"/>
              </a:rPr>
              <a:t>Main loop sleeps most of the time; interrupts do the timing work.</a:t>
            </a:r>
          </a:p>
        </p:txBody>
      </p:sp>
      <p:sp>
        <p:nvSpPr>
          <p:cNvPr id="11" name="Text 11"/>
          <p:cNvSpPr txBox="1"/>
          <p:nvPr/>
        </p:nvSpPr>
        <p:spPr>
          <a:xfrm>
            <a:off x="571500" y="1381125"/>
            <a:ext cx="8572500" cy="323850"/>
          </a:xfrm>
          <a:prstGeom prst="rect">
            <a:avLst/>
          </a:prstGeom>
          <a:noFill/>
          <a:ln>
            <a:noFill/>
          </a:ln>
        </p:spPr>
        <p:txBody>
          <a:bodyPr wrap="square" lIns="45720" rIns="45720" tIns="22860" bIns="22860"/>
          <a:lstStyle/>
          <a:p>
            <a:pPr algn="l"/>
            <a:r>
              <a:rPr lang="en-US" sz="1700">
                <a:solidFill>
                  <a:srgbClr val="5B6670"/>
                </a:solidFill>
                <a:latin typeface="Aptos"/>
              </a:rPr>
              <a:t>This is the software flowchart to focus on during the presentation.</a:t>
            </a:r>
          </a:p>
        </p:txBody>
      </p:sp>
      <p:sp>
        <p:nvSpPr>
          <p:cNvPr id="20" name="Box 20"/>
          <p:cNvSpPr/>
          <p:nvPr/>
        </p:nvSpPr>
        <p:spPr>
          <a:xfrm>
            <a:off x="714375" y="2238375"/>
            <a:ext cx="1476375" cy="476250"/>
          </a:xfrm>
          <a:prstGeom prst="rect">
            <a:avLst/>
          </a:prstGeom>
          <a:solidFill>
            <a:srgbClr val="DDEAF2"/>
          </a:solidFill>
          <a:ln w="12700">
            <a:solidFill>
              <a:srgbClr val="1D5F8F"/>
            </a:solidFill>
          </a:ln>
        </p:spPr>
      </p:sp>
      <p:sp>
        <p:nvSpPr>
          <p:cNvPr id="21" name="Text 21"/>
          <p:cNvSpPr txBox="1"/>
          <p:nvPr/>
        </p:nvSpPr>
        <p:spPr>
          <a:xfrm>
            <a:off x="790575" y="2314575"/>
            <a:ext cx="1323975" cy="323850"/>
          </a:xfrm>
          <a:prstGeom prst="rect">
            <a:avLst/>
          </a:prstGeom>
          <a:noFill/>
          <a:ln>
            <a:noFill/>
          </a:ln>
        </p:spPr>
        <p:txBody>
          <a:bodyPr wrap="square" lIns="45720" rIns="45720" tIns="22860" bIns="22860"/>
          <a:lstStyle/>
          <a:p>
            <a:pPr algn="ctr"/>
            <a:r>
              <a:rPr lang="en-US" sz="1350" b="1">
                <a:solidFill>
                  <a:srgbClr val="1D5F8F"/>
                </a:solidFill>
                <a:latin typeface="Aptos"/>
              </a:rPr>
              <a:t>Power on</a:t>
            </a:r>
          </a:p>
        </p:txBody>
      </p:sp>
      <p:sp>
        <p:nvSpPr>
          <p:cNvPr id="23" name="Box 23"/>
          <p:cNvSpPr/>
          <p:nvPr/>
        </p:nvSpPr>
        <p:spPr>
          <a:xfrm>
            <a:off x="2857500" y="2000250"/>
            <a:ext cx="1809750" cy="904875"/>
          </a:xfrm>
          <a:prstGeom prst="rect">
            <a:avLst/>
          </a:prstGeom>
          <a:solidFill>
            <a:srgbClr val="FFFFFF"/>
          </a:solidFill>
          <a:ln w="12700">
            <a:solidFill>
              <a:srgbClr val="23313D"/>
            </a:solidFill>
          </a:ln>
        </p:spPr>
      </p:sp>
      <p:sp>
        <p:nvSpPr>
          <p:cNvPr id="24" name="Text 24"/>
          <p:cNvSpPr txBox="1"/>
          <p:nvPr/>
        </p:nvSpPr>
        <p:spPr>
          <a:xfrm>
            <a:off x="2933700" y="2076450"/>
            <a:ext cx="1657350" cy="752475"/>
          </a:xfrm>
          <a:prstGeom prst="rect">
            <a:avLst/>
          </a:prstGeom>
          <a:noFill/>
          <a:ln>
            <a:noFill/>
          </a:ln>
        </p:spPr>
        <p:txBody>
          <a:bodyPr wrap="square" lIns="45720" rIns="45720" tIns="22860" bIns="22860"/>
          <a:lstStyle/>
          <a:p>
            <a:pPr algn="ctr"/>
            <a:r>
              <a:rPr lang="en-US" sz="1350" b="1">
                <a:solidFill>
                  <a:srgbClr val="23313D"/>
                </a:solidFill>
                <a:latin typeface="Aptos"/>
              </a:rPr>
              <a:t>Initialize</a:t>
            </a:r>
          </a:p>
          <a:p>
            <a:pPr algn="ctr"/>
            <a:r>
              <a:rPr lang="en-US" sz="1350" b="1">
                <a:solidFill>
                  <a:srgbClr val="23313D"/>
                </a:solidFill>
                <a:latin typeface="Aptos"/>
              </a:rPr>
              <a:t>GPIO, SysTick,</a:t>
            </a:r>
          </a:p>
          <a:p>
            <a:pPr algn="ctr"/>
            <a:r>
              <a:rPr lang="en-US" sz="1350" b="1">
                <a:solidFill>
                  <a:srgbClr val="23313D"/>
                </a:solidFill>
                <a:latin typeface="Aptos"/>
              </a:rPr>
              <a:t>EXTI, ADC</a:t>
            </a:r>
          </a:p>
        </p:txBody>
      </p:sp>
      <p:sp>
        <p:nvSpPr>
          <p:cNvPr id="26" name="Box 26"/>
          <p:cNvSpPr/>
          <p:nvPr/>
        </p:nvSpPr>
        <p:spPr>
          <a:xfrm>
            <a:off x="5334000" y="2095500"/>
            <a:ext cx="1428750" cy="685800"/>
          </a:xfrm>
          <a:prstGeom prst="rect">
            <a:avLst/>
          </a:prstGeom>
          <a:solidFill>
            <a:srgbClr val="E0EDE5"/>
          </a:solidFill>
          <a:ln w="12700">
            <a:solidFill>
              <a:srgbClr val="2C7A57"/>
            </a:solidFill>
          </a:ln>
        </p:spPr>
      </p:sp>
      <p:sp>
        <p:nvSpPr>
          <p:cNvPr id="27" name="Text 27"/>
          <p:cNvSpPr txBox="1"/>
          <p:nvPr/>
        </p:nvSpPr>
        <p:spPr>
          <a:xfrm>
            <a:off x="5410200" y="2171700"/>
            <a:ext cx="1276350" cy="533400"/>
          </a:xfrm>
          <a:prstGeom prst="rect">
            <a:avLst/>
          </a:prstGeom>
          <a:noFill/>
          <a:ln>
            <a:noFill/>
          </a:ln>
        </p:spPr>
        <p:txBody>
          <a:bodyPr wrap="square" lIns="45720" rIns="45720" tIns="22860" bIns="22860"/>
          <a:lstStyle/>
          <a:p>
            <a:pPr algn="ctr"/>
            <a:r>
              <a:rPr lang="en-US" sz="1350" b="1">
                <a:solidFill>
                  <a:srgbClr val="2C7A57"/>
                </a:solidFill>
                <a:latin typeface="Aptos"/>
              </a:rPr>
              <a:t>while(1)</a:t>
            </a:r>
          </a:p>
          <a:p>
            <a:pPr algn="ctr"/>
            <a:r>
              <a:rPr lang="en-US" sz="1350" b="1">
                <a:solidFill>
                  <a:srgbClr val="2C7A57"/>
                </a:solidFill>
                <a:latin typeface="Aptos"/>
              </a:rPr>
              <a:t>__WFI()</a:t>
            </a:r>
          </a:p>
        </p:txBody>
      </p:sp>
      <p:sp>
        <p:nvSpPr>
          <p:cNvPr id="29" name="Box 29"/>
          <p:cNvSpPr/>
          <p:nvPr/>
        </p:nvSpPr>
        <p:spPr>
          <a:xfrm>
            <a:off x="7524750" y="1762125"/>
            <a:ext cx="1619250" cy="666750"/>
          </a:xfrm>
          <a:prstGeom prst="rect">
            <a:avLst/>
          </a:prstGeom>
          <a:solidFill>
            <a:srgbClr val="F0E3C7"/>
          </a:solidFill>
          <a:ln w="12700">
            <a:solidFill>
              <a:srgbClr val="C78A2C"/>
            </a:solidFill>
          </a:ln>
        </p:spPr>
      </p:sp>
      <p:sp>
        <p:nvSpPr>
          <p:cNvPr id="30" name="Text 30"/>
          <p:cNvSpPr txBox="1"/>
          <p:nvPr/>
        </p:nvSpPr>
        <p:spPr>
          <a:xfrm>
            <a:off x="7600950" y="1838325"/>
            <a:ext cx="1466850" cy="514350"/>
          </a:xfrm>
          <a:prstGeom prst="rect">
            <a:avLst/>
          </a:prstGeom>
          <a:noFill/>
          <a:ln>
            <a:noFill/>
          </a:ln>
        </p:spPr>
        <p:txBody>
          <a:bodyPr wrap="square" lIns="45720" rIns="45720" tIns="22860" bIns="22860"/>
          <a:lstStyle/>
          <a:p>
            <a:pPr algn="ctr"/>
            <a:r>
              <a:rPr lang="en-US" sz="1350" b="1">
                <a:solidFill>
                  <a:srgbClr val="C78A2C"/>
                </a:solidFill>
                <a:latin typeface="Aptos"/>
              </a:rPr>
              <a:t>Read ADC</a:t>
            </a:r>
          </a:p>
          <a:p>
            <a:pPr algn="ctr"/>
            <a:r>
              <a:rPr lang="en-US" sz="1350" b="1">
                <a:solidFill>
                  <a:srgbClr val="C78A2C"/>
                </a:solidFill>
                <a:latin typeface="Aptos"/>
              </a:rPr>
              <a:t>every 20 ms</a:t>
            </a:r>
          </a:p>
        </p:txBody>
      </p:sp>
      <p:sp>
        <p:nvSpPr>
          <p:cNvPr id="32" name="Box 32"/>
          <p:cNvSpPr/>
          <p:nvPr/>
        </p:nvSpPr>
        <p:spPr>
          <a:xfrm>
            <a:off x="7524750" y="2857500"/>
            <a:ext cx="1619250" cy="666750"/>
          </a:xfrm>
          <a:prstGeom prst="rect">
            <a:avLst/>
          </a:prstGeom>
          <a:solidFill>
            <a:srgbClr val="E0EDE5"/>
          </a:solidFill>
          <a:ln w="12700">
            <a:solidFill>
              <a:srgbClr val="2C7A57"/>
            </a:solidFill>
          </a:ln>
        </p:spPr>
      </p:sp>
      <p:sp>
        <p:nvSpPr>
          <p:cNvPr id="33" name="Text 33"/>
          <p:cNvSpPr txBox="1"/>
          <p:nvPr/>
        </p:nvSpPr>
        <p:spPr>
          <a:xfrm>
            <a:off x="7600950" y="2933700"/>
            <a:ext cx="1466850" cy="514350"/>
          </a:xfrm>
          <a:prstGeom prst="rect">
            <a:avLst/>
          </a:prstGeom>
          <a:noFill/>
          <a:ln>
            <a:noFill/>
          </a:ln>
        </p:spPr>
        <p:txBody>
          <a:bodyPr wrap="square" lIns="45720" rIns="45720" tIns="22860" bIns="22860"/>
          <a:lstStyle/>
          <a:p>
            <a:pPr algn="ctr"/>
            <a:r>
              <a:rPr lang="en-US" sz="1350" b="1">
                <a:solidFill>
                  <a:srgbClr val="2C7A57"/>
                </a:solidFill>
                <a:latin typeface="Aptos"/>
              </a:rPr>
              <a:t>Get active</a:t>
            </a:r>
          </a:p>
          <a:p>
            <a:pPr algn="ctr"/>
            <a:r>
              <a:rPr lang="en-US" sz="1350" b="1">
                <a:solidFill>
                  <a:srgbClr val="2C7A57"/>
                </a:solidFill>
                <a:latin typeface="Aptos"/>
              </a:rPr>
              <a:t>button</a:t>
            </a:r>
          </a:p>
        </p:txBody>
      </p:sp>
      <p:sp>
        <p:nvSpPr>
          <p:cNvPr id="35" name="Box 35"/>
          <p:cNvSpPr/>
          <p:nvPr/>
        </p:nvSpPr>
        <p:spPr>
          <a:xfrm>
            <a:off x="5143500" y="3905250"/>
            <a:ext cx="1714500" cy="571500"/>
          </a:xfrm>
          <a:prstGeom prst="rect">
            <a:avLst/>
          </a:prstGeom>
          <a:solidFill>
            <a:srgbClr val="FFFFFF"/>
          </a:solidFill>
          <a:ln w="12700">
            <a:solidFill>
              <a:srgbClr val="23313D"/>
            </a:solidFill>
          </a:ln>
        </p:spPr>
      </p:sp>
      <p:sp>
        <p:nvSpPr>
          <p:cNvPr id="36" name="Text 36"/>
          <p:cNvSpPr txBox="1"/>
          <p:nvPr/>
        </p:nvSpPr>
        <p:spPr>
          <a:xfrm>
            <a:off x="5219700" y="3981450"/>
            <a:ext cx="1562100" cy="419100"/>
          </a:xfrm>
          <a:prstGeom prst="rect">
            <a:avLst/>
          </a:prstGeom>
          <a:noFill/>
          <a:ln>
            <a:noFill/>
          </a:ln>
        </p:spPr>
        <p:txBody>
          <a:bodyPr wrap="square" lIns="45720" rIns="45720" tIns="22860" bIns="22860"/>
          <a:lstStyle/>
          <a:p>
            <a:pPr algn="ctr"/>
            <a:r>
              <a:rPr lang="en-US" sz="1350" b="1">
                <a:solidFill>
                  <a:srgbClr val="23313D"/>
                </a:solidFill>
                <a:latin typeface="Aptos"/>
              </a:rPr>
              <a:t>No button?</a:t>
            </a:r>
          </a:p>
        </p:txBody>
      </p:sp>
      <p:sp>
        <p:nvSpPr>
          <p:cNvPr id="38" name="Box 38"/>
          <p:cNvSpPr/>
          <p:nvPr/>
        </p:nvSpPr>
        <p:spPr>
          <a:xfrm>
            <a:off x="2952750" y="5000625"/>
            <a:ext cx="1524000" cy="476250"/>
          </a:xfrm>
          <a:prstGeom prst="rect">
            <a:avLst/>
          </a:prstGeom>
          <a:solidFill>
            <a:srgbClr val="EAD9D6"/>
          </a:solidFill>
          <a:ln w="12700">
            <a:solidFill>
              <a:srgbClr val="A9453D"/>
            </a:solidFill>
          </a:ln>
        </p:spPr>
      </p:sp>
      <p:sp>
        <p:nvSpPr>
          <p:cNvPr id="39" name="Text 39"/>
          <p:cNvSpPr txBox="1"/>
          <p:nvPr/>
        </p:nvSpPr>
        <p:spPr>
          <a:xfrm>
            <a:off x="3028950" y="5076825"/>
            <a:ext cx="1371600" cy="323850"/>
          </a:xfrm>
          <a:prstGeom prst="rect">
            <a:avLst/>
          </a:prstGeom>
          <a:noFill/>
          <a:ln>
            <a:noFill/>
          </a:ln>
        </p:spPr>
        <p:txBody>
          <a:bodyPr wrap="square" lIns="45720" rIns="45720" tIns="22860" bIns="22860"/>
          <a:lstStyle/>
          <a:p>
            <a:pPr algn="ctr"/>
            <a:r>
              <a:rPr lang="en-US" sz="1350" b="1">
                <a:solidFill>
                  <a:srgbClr val="A9453D"/>
                </a:solidFill>
                <a:latin typeface="Aptos"/>
              </a:rPr>
              <a:t>Stop_Tone()</a:t>
            </a:r>
          </a:p>
        </p:txBody>
      </p:sp>
      <p:sp>
        <p:nvSpPr>
          <p:cNvPr id="41" name="Box 41"/>
          <p:cNvSpPr/>
          <p:nvPr/>
        </p:nvSpPr>
        <p:spPr>
          <a:xfrm>
            <a:off x="7239000" y="5000625"/>
            <a:ext cx="1809750" cy="476250"/>
          </a:xfrm>
          <a:prstGeom prst="rect">
            <a:avLst/>
          </a:prstGeom>
          <a:solidFill>
            <a:srgbClr val="DDEAF2"/>
          </a:solidFill>
          <a:ln w="12700">
            <a:solidFill>
              <a:srgbClr val="1D5F8F"/>
            </a:solidFill>
          </a:ln>
        </p:spPr>
      </p:sp>
      <p:sp>
        <p:nvSpPr>
          <p:cNvPr id="42" name="Text 42"/>
          <p:cNvSpPr txBox="1"/>
          <p:nvPr/>
        </p:nvSpPr>
        <p:spPr>
          <a:xfrm>
            <a:off x="7315200" y="5076825"/>
            <a:ext cx="1657350" cy="323850"/>
          </a:xfrm>
          <a:prstGeom prst="rect">
            <a:avLst/>
          </a:prstGeom>
          <a:noFill/>
          <a:ln>
            <a:noFill/>
          </a:ln>
        </p:spPr>
        <p:txBody>
          <a:bodyPr wrap="square" lIns="45720" rIns="45720" tIns="22860" bIns="22860"/>
          <a:lstStyle/>
          <a:p>
            <a:pPr algn="ctr"/>
            <a:r>
              <a:rPr lang="en-US" sz="1350" b="1">
                <a:solidFill>
                  <a:srgbClr val="1D5F8F"/>
                </a:solidFill>
                <a:latin typeface="Aptos"/>
              </a:rPr>
              <a:t>Play_Tone(freq)</a:t>
            </a:r>
          </a:p>
        </p:txBody>
      </p:sp>
      <p:sp>
        <p:nvSpPr>
          <p:cNvPr id="44" name="Box 44"/>
          <p:cNvSpPr/>
          <p:nvPr/>
        </p:nvSpPr>
        <p:spPr>
          <a:xfrm>
            <a:off x="9620250" y="2952750"/>
            <a:ext cx="1809750" cy="1000125"/>
          </a:xfrm>
          <a:prstGeom prst="rect">
            <a:avLst/>
          </a:prstGeom>
          <a:solidFill>
            <a:srgbClr val="23313D"/>
          </a:solidFill>
          <a:ln w="12700">
            <a:solidFill>
              <a:srgbClr val="23313D"/>
            </a:solidFill>
          </a:ln>
        </p:spPr>
      </p:sp>
      <p:sp>
        <p:nvSpPr>
          <p:cNvPr id="45" name="Text 45"/>
          <p:cNvSpPr txBox="1"/>
          <p:nvPr/>
        </p:nvSpPr>
        <p:spPr>
          <a:xfrm>
            <a:off x="9696450" y="3028950"/>
            <a:ext cx="1657350" cy="847725"/>
          </a:xfrm>
          <a:prstGeom prst="rect">
            <a:avLst/>
          </a:prstGeom>
          <a:noFill/>
          <a:ln>
            <a:noFill/>
          </a:ln>
        </p:spPr>
        <p:txBody>
          <a:bodyPr wrap="square" lIns="45720" rIns="45720" tIns="22860" bIns="22860"/>
          <a:lstStyle/>
          <a:p>
            <a:pPr algn="ctr"/>
            <a:r>
              <a:rPr lang="en-US" sz="1350" b="1">
                <a:solidFill>
                  <a:srgbClr val="FFFFFF"/>
                </a:solidFill>
                <a:latin typeface="Aptos"/>
              </a:rPr>
              <a:t>SysTick_Handler</a:t>
            </a:r>
          </a:p>
          <a:p>
            <a:pPr algn="ctr"/>
            <a:r>
              <a:rPr lang="en-US" sz="1350" b="1">
                <a:solidFill>
                  <a:srgbClr val="FFFFFF"/>
                </a:solidFill>
                <a:latin typeface="Aptos"/>
              </a:rPr>
              <a:t>20 kHz</a:t>
            </a:r>
          </a:p>
          <a:p>
            <a:pPr algn="ctr"/>
            <a:r>
              <a:rPr lang="en-US" sz="1350" b="1">
                <a:solidFill>
                  <a:srgbClr val="FFFFFF"/>
                </a:solidFill>
                <a:latin typeface="Aptos"/>
              </a:rPr>
              <a:t>makes sound</a:t>
            </a:r>
          </a:p>
        </p:txBody>
      </p:sp>
      <p:sp>
        <p:nvSpPr>
          <p:cNvPr id="70" name="Box 70"/>
          <p:cNvSpPr/>
          <p:nvPr/>
        </p:nvSpPr>
        <p:spPr>
          <a:xfrm>
            <a:off x="2190750" y="2476500"/>
            <a:ext cx="666750" cy="19050"/>
          </a:xfrm>
          <a:prstGeom prst="rect">
            <a:avLst/>
          </a:prstGeom>
          <a:solidFill>
            <a:srgbClr val="23313D"/>
          </a:solidFill>
          <a:ln w="12700">
            <a:solidFill>
              <a:srgbClr val="23313D"/>
            </a:solidFill>
          </a:ln>
        </p:spPr>
      </p:sp>
      <p:sp>
        <p:nvSpPr>
          <p:cNvPr id="71" name="Box 71"/>
          <p:cNvSpPr/>
          <p:nvPr/>
        </p:nvSpPr>
        <p:spPr>
          <a:xfrm>
            <a:off x="4667250" y="2476500"/>
            <a:ext cx="666750" cy="19050"/>
          </a:xfrm>
          <a:prstGeom prst="rect">
            <a:avLst/>
          </a:prstGeom>
          <a:solidFill>
            <a:srgbClr val="23313D"/>
          </a:solidFill>
          <a:ln w="12700">
            <a:solidFill>
              <a:srgbClr val="23313D"/>
            </a:solidFill>
          </a:ln>
        </p:spPr>
      </p:sp>
      <p:sp>
        <p:nvSpPr>
          <p:cNvPr id="72" name="Box 72"/>
          <p:cNvSpPr/>
          <p:nvPr/>
        </p:nvSpPr>
        <p:spPr>
          <a:xfrm>
            <a:off x="6762750" y="2438400"/>
            <a:ext cx="762000" cy="19050"/>
          </a:xfrm>
          <a:prstGeom prst="rect">
            <a:avLst/>
          </a:prstGeom>
          <a:solidFill>
            <a:srgbClr val="C78A2C"/>
          </a:solidFill>
          <a:ln w="12700">
            <a:solidFill>
              <a:srgbClr val="C78A2C"/>
            </a:solidFill>
          </a:ln>
        </p:spPr>
      </p:sp>
      <p:sp>
        <p:nvSpPr>
          <p:cNvPr id="73" name="Box 73"/>
          <p:cNvSpPr/>
          <p:nvPr/>
        </p:nvSpPr>
        <p:spPr>
          <a:xfrm>
            <a:off x="6762750" y="3200400"/>
            <a:ext cx="762000" cy="19050"/>
          </a:xfrm>
          <a:prstGeom prst="rect">
            <a:avLst/>
          </a:prstGeom>
          <a:solidFill>
            <a:srgbClr val="2C7A57"/>
          </a:solidFill>
          <a:ln w="12700">
            <a:solidFill>
              <a:srgbClr val="2C7A57"/>
            </a:solidFill>
          </a:ln>
        </p:spPr>
      </p:sp>
      <p:sp>
        <p:nvSpPr>
          <p:cNvPr id="74" name="Box 74"/>
          <p:cNvSpPr/>
          <p:nvPr/>
        </p:nvSpPr>
        <p:spPr>
          <a:xfrm>
            <a:off x="6858000" y="4191000"/>
            <a:ext cx="381000" cy="19050"/>
          </a:xfrm>
          <a:prstGeom prst="rect">
            <a:avLst/>
          </a:prstGeom>
          <a:solidFill>
            <a:srgbClr val="1D5F8F"/>
          </a:solidFill>
          <a:ln w="12700">
            <a:solidFill>
              <a:srgbClr val="1D5F8F"/>
            </a:solidFill>
          </a:ln>
        </p:spPr>
      </p:sp>
      <p:sp>
        <p:nvSpPr>
          <p:cNvPr id="75" name="Box 75"/>
          <p:cNvSpPr/>
          <p:nvPr/>
        </p:nvSpPr>
        <p:spPr>
          <a:xfrm>
            <a:off x="9048750" y="5219700"/>
            <a:ext cx="666750" cy="19050"/>
          </a:xfrm>
          <a:prstGeom prst="rect">
            <a:avLst/>
          </a:prstGeom>
          <a:solidFill>
            <a:srgbClr val="1D5F8F"/>
          </a:solidFill>
          <a:ln w="12700">
            <a:solidFill>
              <a:srgbClr val="1D5F8F"/>
            </a:solidFill>
          </a:ln>
        </p:spPr>
      </p:sp>
      <p:sp>
        <p:nvSpPr>
          <p:cNvPr id="76" name="Box 76"/>
          <p:cNvSpPr/>
          <p:nvPr/>
        </p:nvSpPr>
        <p:spPr>
          <a:xfrm>
            <a:off x="4476750" y="5219700"/>
            <a:ext cx="666750" cy="19050"/>
          </a:xfrm>
          <a:prstGeom prst="rect">
            <a:avLst/>
          </a:prstGeom>
          <a:solidFill>
            <a:srgbClr val="A9453D"/>
          </a:solidFill>
          <a:ln w="12700">
            <a:solidFill>
              <a:srgbClr val="A9453D"/>
            </a:solidFill>
          </a:ln>
        </p:spPr>
      </p:sp>
      <p:sp>
        <p:nvSpPr>
          <p:cNvPr id="90" name="Text 90"/>
          <p:cNvSpPr txBox="1"/>
          <p:nvPr/>
        </p:nvSpPr>
        <p:spPr>
          <a:xfrm>
            <a:off x="857250" y="6000750"/>
            <a:ext cx="9906000" cy="285750"/>
          </a:xfrm>
          <a:prstGeom prst="rect">
            <a:avLst/>
          </a:prstGeom>
          <a:noFill/>
          <a:ln>
            <a:noFill/>
          </a:ln>
        </p:spPr>
        <p:txBody>
          <a:bodyPr wrap="square" lIns="45720" rIns="45720" tIns="22860" bIns="22860"/>
          <a:lstStyle/>
          <a:p>
            <a:pPr algn="ctr"/>
            <a:r>
              <a:rPr lang="en-US" sz="1600" b="1">
                <a:solidFill>
                  <a:srgbClr val="23313D"/>
                </a:solidFill>
                <a:latin typeface="Aptos"/>
              </a:rPr>
              <a:t>Button press/release wakes CPU through EXTI. SysTick keeps running in the background for audio.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ox 2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C"/>
          </a:solidFill>
          <a:ln w="12700">
            <a:solidFill>
              <a:srgbClr val="F7F4EC"/>
            </a:solidFill>
          </a:ln>
        </p:spPr>
      </p:sp>
      <p:sp>
        <p:nvSpPr>
          <p:cNvPr id="3" name="Text 3"/>
          <p:cNvSpPr txBox="1"/>
          <p:nvPr/>
        </p:nvSpPr>
        <p:spPr>
          <a:xfrm>
            <a:off x="552450" y="266700"/>
            <a:ext cx="6191250" cy="228600"/>
          </a:xfrm>
          <a:prstGeom prst="rect">
            <a:avLst/>
          </a:prstGeom>
          <a:noFill/>
          <a:ln>
            <a:noFill/>
          </a:ln>
        </p:spPr>
        <p:txBody>
          <a:bodyPr wrap="square" lIns="45720" rIns="45720" tIns="22860" bIns="22860"/>
          <a:lstStyle/>
          <a:p>
            <a:pPr algn="l"/>
            <a:r>
              <a:rPr lang="en-US" sz="1000" b="1">
                <a:solidFill>
                  <a:srgbClr val="1D5F8F"/>
                </a:solidFill>
                <a:latin typeface="Aptos"/>
              </a:rPr>
              <a:t>SYSTICK SOUND ENGINE</a:t>
            </a:r>
          </a:p>
        </p:txBody>
      </p:sp>
      <p:sp>
        <p:nvSpPr>
          <p:cNvPr id="4" name="Text 4"/>
          <p:cNvSpPr txBox="1"/>
          <p:nvPr/>
        </p:nvSpPr>
        <p:spPr>
          <a:xfrm>
            <a:off x="11049000" y="6172200"/>
            <a:ext cx="619125" cy="247650"/>
          </a:xfrm>
          <a:prstGeom prst="rect">
            <a:avLst/>
          </a:prstGeom>
          <a:noFill/>
          <a:ln>
            <a:noFill/>
          </a:ln>
        </p:spPr>
        <p:txBody>
          <a:bodyPr wrap="square" lIns="45720" rIns="45720" tIns="22860" bIns="22860"/>
          <a:lstStyle/>
          <a:p>
            <a:pPr algn="r"/>
            <a:r>
              <a:rPr lang="en-US" sz="1200" b="1">
                <a:solidFill>
                  <a:srgbClr val="5B6670"/>
                </a:solidFill>
                <a:latin typeface="Aptos"/>
              </a:rPr>
              <a:t>06</a:t>
            </a:r>
          </a:p>
        </p:txBody>
      </p:sp>
      <p:sp>
        <p:nvSpPr>
          <p:cNvPr id="5" name="Box 5"/>
          <p:cNvSpPr/>
          <p:nvPr/>
        </p:nvSpPr>
        <p:spPr>
          <a:xfrm>
            <a:off x="552450" y="6362700"/>
            <a:ext cx="10334625" cy="19050"/>
          </a:xfrm>
          <a:prstGeom prst="rect">
            <a:avLst/>
          </a:prstGeom>
          <a:solidFill>
            <a:srgbClr val="AAB2B8"/>
          </a:solidFill>
          <a:ln w="12700">
            <a:solidFill>
              <a:srgbClr val="AAB2B8"/>
            </a:solidFill>
          </a:ln>
        </p:spPr>
      </p:sp>
      <p:sp>
        <p:nvSpPr>
          <p:cNvPr id="10" name="Text 10"/>
          <p:cNvSpPr txBox="1"/>
          <p:nvPr/>
        </p:nvSpPr>
        <p:spPr>
          <a:xfrm>
            <a:off x="552450" y="685800"/>
            <a:ext cx="9144000" cy="552450"/>
          </a:xfrm>
          <a:prstGeom prst="rect">
            <a:avLst/>
          </a:prstGeom>
          <a:noFill/>
          <a:ln>
            <a:noFill/>
          </a:ln>
        </p:spPr>
        <p:txBody>
          <a:bodyPr wrap="square" lIns="45720" rIns="45720" tIns="22860" bIns="22860"/>
          <a:lstStyle/>
          <a:p>
            <a:pPr algn="l"/>
            <a:r>
              <a:rPr lang="en-US" sz="3400" b="1">
                <a:solidFill>
                  <a:srgbClr val="17202A"/>
                </a:solidFill>
                <a:latin typeface="Aptos"/>
              </a:rPr>
              <a:t>Three independent counters create three speaker frequencies.</a:t>
            </a:r>
          </a:p>
        </p:txBody>
      </p:sp>
      <p:sp>
        <p:nvSpPr>
          <p:cNvPr id="11" name="Text 11"/>
          <p:cNvSpPr txBox="1"/>
          <p:nvPr/>
        </p:nvSpPr>
        <p:spPr>
          <a:xfrm>
            <a:off x="571500" y="1409700"/>
            <a:ext cx="8477250" cy="323850"/>
          </a:xfrm>
          <a:prstGeom prst="rect">
            <a:avLst/>
          </a:prstGeom>
          <a:noFill/>
          <a:ln>
            <a:noFill/>
          </a:ln>
        </p:spPr>
        <p:txBody>
          <a:bodyPr wrap="square" lIns="45720" rIns="45720" tIns="22860" bIns="22860"/>
          <a:lstStyle/>
          <a:p>
            <a:pPr algn="l"/>
            <a:r>
              <a:rPr lang="en-US" sz="1700">
                <a:solidFill>
                  <a:srgbClr val="5B6670"/>
                </a:solidFill>
                <a:latin typeface="Aptos"/>
              </a:rPr>
              <a:t>Each output has its own half-period, counter, phase, and volume high-time.</a:t>
            </a:r>
          </a:p>
        </p:txBody>
      </p:sp>
      <p:sp>
        <p:nvSpPr>
          <p:cNvPr id="20" name="Box 20"/>
          <p:cNvSpPr/>
          <p:nvPr/>
        </p:nvSpPr>
        <p:spPr>
          <a:xfrm>
            <a:off x="809625" y="1143000"/>
            <a:ext cx="1524000" cy="590550"/>
          </a:xfrm>
          <a:prstGeom prst="rect">
            <a:avLst/>
          </a:prstGeom>
          <a:solidFill>
            <a:srgbClr val="FFFFFF"/>
          </a:solidFill>
          <a:ln w="12700">
            <a:solidFill>
              <a:srgbClr val="1D5F8F"/>
            </a:solidFill>
          </a:ln>
        </p:spPr>
      </p:sp>
      <p:sp>
        <p:nvSpPr>
          <p:cNvPr id="21" name="Text 21"/>
          <p:cNvSpPr txBox="1"/>
          <p:nvPr/>
        </p:nvSpPr>
        <p:spPr>
          <a:xfrm>
            <a:off x="1000125" y="1285875"/>
            <a:ext cx="1143000" cy="228600"/>
          </a:xfrm>
          <a:prstGeom prst="rect">
            <a:avLst/>
          </a:prstGeom>
          <a:noFill/>
          <a:ln>
            <a:noFill/>
          </a:ln>
        </p:spPr>
        <p:txBody>
          <a:bodyPr wrap="square" lIns="45720" rIns="45720" tIns="22860" bIns="22860"/>
          <a:lstStyle/>
          <a:p>
            <a:pPr algn="ctr"/>
            <a:r>
              <a:rPr lang="en-US" sz="2400" b="1">
                <a:solidFill>
                  <a:srgbClr val="1D5F8F"/>
                </a:solidFill>
                <a:latin typeface="Aptos"/>
              </a:rPr>
              <a:t>PA5</a:t>
            </a:r>
          </a:p>
        </p:txBody>
      </p:sp>
      <p:sp>
        <p:nvSpPr>
          <p:cNvPr id="22" name="Box 22"/>
          <p:cNvSpPr/>
          <p:nvPr/>
        </p:nvSpPr>
        <p:spPr>
          <a:xfrm>
            <a:off x="2333625" y="1438275"/>
            <a:ext cx="809625" cy="19050"/>
          </a:xfrm>
          <a:prstGeom prst="rect">
            <a:avLst/>
          </a:prstGeom>
          <a:solidFill>
            <a:srgbClr val="1D5F8F"/>
          </a:solidFill>
          <a:ln w="12700">
            <a:solidFill>
              <a:srgbClr val="1D5F8F"/>
            </a:solidFill>
          </a:ln>
        </p:spPr>
      </p:sp>
      <p:sp>
        <p:nvSpPr>
          <p:cNvPr id="23" name="Box 23"/>
          <p:cNvSpPr/>
          <p:nvPr/>
        </p:nvSpPr>
        <p:spPr>
          <a:xfrm>
            <a:off x="3143250" y="1143000"/>
            <a:ext cx="3143250" cy="590550"/>
          </a:xfrm>
          <a:prstGeom prst="rect">
            <a:avLst/>
          </a:prstGeom>
          <a:solidFill>
            <a:srgbClr val="DDEAF2"/>
          </a:solidFill>
          <a:ln w="12700">
            <a:solidFill>
              <a:srgbClr val="1D5F8F"/>
            </a:solidFill>
          </a:ln>
        </p:spPr>
      </p:sp>
      <p:sp>
        <p:nvSpPr>
          <p:cNvPr id="24" name="Text 24"/>
          <p:cNvSpPr txBox="1"/>
          <p:nvPr/>
        </p:nvSpPr>
        <p:spPr>
          <a:xfrm>
            <a:off x="3276600" y="1304925"/>
            <a:ext cx="2857500" cy="228600"/>
          </a:xfrm>
          <a:prstGeom prst="rect">
            <a:avLst/>
          </a:prstGeom>
          <a:noFill/>
          <a:ln>
            <a:noFill/>
          </a:ln>
        </p:spPr>
        <p:txBody>
          <a:bodyPr wrap="square" lIns="45720" rIns="45720" tIns="22860" bIns="22860"/>
          <a:lstStyle/>
          <a:p>
            <a:pPr algn="ctr"/>
            <a:r>
              <a:rPr lang="en-US" sz="1500" b="1">
                <a:solidFill>
                  <a:srgbClr val="17202A"/>
                </a:solidFill>
                <a:latin typeface="Aptos"/>
              </a:rPr>
              <a:t>half_1 / count_1 / phase_1</a:t>
            </a:r>
          </a:p>
        </p:txBody>
      </p:sp>
      <p:sp>
        <p:nvSpPr>
          <p:cNvPr id="25" name="Box 25"/>
          <p:cNvSpPr/>
          <p:nvPr/>
        </p:nvSpPr>
        <p:spPr>
          <a:xfrm>
            <a:off x="6286500" y="1438275"/>
            <a:ext cx="809625" cy="19050"/>
          </a:xfrm>
          <a:prstGeom prst="rect">
            <a:avLst/>
          </a:prstGeom>
          <a:solidFill>
            <a:srgbClr val="1D5F8F"/>
          </a:solidFill>
          <a:ln w="12700">
            <a:solidFill>
              <a:srgbClr val="1D5F8F"/>
            </a:solidFill>
          </a:ln>
        </p:spPr>
      </p:sp>
      <p:sp>
        <p:nvSpPr>
          <p:cNvPr id="26" name="Box 26"/>
          <p:cNvSpPr/>
          <p:nvPr/>
        </p:nvSpPr>
        <p:spPr>
          <a:xfrm>
            <a:off x="7096125" y="1143000"/>
            <a:ext cx="1619250" cy="590550"/>
          </a:xfrm>
          <a:prstGeom prst="rect">
            <a:avLst/>
          </a:prstGeom>
          <a:solidFill>
            <a:srgbClr val="FFFFFF"/>
          </a:solidFill>
          <a:ln w="12700">
            <a:solidFill>
              <a:srgbClr val="1D5F8F"/>
            </a:solidFill>
          </a:ln>
        </p:spPr>
      </p:sp>
      <p:sp>
        <p:nvSpPr>
          <p:cNvPr id="27" name="Text 27"/>
          <p:cNvSpPr txBox="1"/>
          <p:nvPr/>
        </p:nvSpPr>
        <p:spPr>
          <a:xfrm>
            <a:off x="7239000" y="1304925"/>
            <a:ext cx="1333500" cy="228600"/>
          </a:xfrm>
          <a:prstGeom prst="rect">
            <a:avLst/>
          </a:prstGeom>
          <a:noFill/>
          <a:ln>
            <a:noFill/>
          </a:ln>
        </p:spPr>
        <p:txBody>
          <a:bodyPr wrap="square" lIns="45720" rIns="45720" tIns="22860" bIns="22860"/>
          <a:lstStyle/>
          <a:p>
            <a:pPr algn="ctr"/>
            <a:r>
              <a:rPr lang="en-US" sz="1800" b="1">
                <a:solidFill>
                  <a:srgbClr val="1D5F8F"/>
                </a:solidFill>
                <a:latin typeface="Aptos"/>
              </a:rPr>
              <a:t>root note</a:t>
            </a:r>
          </a:p>
        </p:txBody>
      </p:sp>
      <p:sp>
        <p:nvSpPr>
          <p:cNvPr id="30" name="Box 30"/>
          <p:cNvSpPr/>
          <p:nvPr/>
        </p:nvSpPr>
        <p:spPr>
          <a:xfrm>
            <a:off x="809625" y="2857500"/>
            <a:ext cx="1524000" cy="590550"/>
          </a:xfrm>
          <a:prstGeom prst="rect">
            <a:avLst/>
          </a:prstGeom>
          <a:solidFill>
            <a:srgbClr val="FFFFFF"/>
          </a:solidFill>
          <a:ln w="12700">
            <a:solidFill>
              <a:srgbClr val="C78A2C"/>
            </a:solidFill>
          </a:ln>
        </p:spPr>
      </p:sp>
      <p:sp>
        <p:nvSpPr>
          <p:cNvPr id="31" name="Text 31"/>
          <p:cNvSpPr txBox="1"/>
          <p:nvPr/>
        </p:nvSpPr>
        <p:spPr>
          <a:xfrm>
            <a:off x="1000125" y="3000375"/>
            <a:ext cx="1143000" cy="228600"/>
          </a:xfrm>
          <a:prstGeom prst="rect">
            <a:avLst/>
          </a:prstGeom>
          <a:noFill/>
          <a:ln>
            <a:noFill/>
          </a:ln>
        </p:spPr>
        <p:txBody>
          <a:bodyPr wrap="square" lIns="45720" rIns="45720" tIns="22860" bIns="22860"/>
          <a:lstStyle/>
          <a:p>
            <a:pPr algn="ctr"/>
            <a:r>
              <a:rPr lang="en-US" sz="2400" b="1">
                <a:solidFill>
                  <a:srgbClr val="C78A2C"/>
                </a:solidFill>
                <a:latin typeface="Aptos"/>
              </a:rPr>
              <a:t>PA6</a:t>
            </a:r>
          </a:p>
        </p:txBody>
      </p:sp>
      <p:sp>
        <p:nvSpPr>
          <p:cNvPr id="32" name="Box 32"/>
          <p:cNvSpPr/>
          <p:nvPr/>
        </p:nvSpPr>
        <p:spPr>
          <a:xfrm>
            <a:off x="2333625" y="3152775"/>
            <a:ext cx="809625" cy="19050"/>
          </a:xfrm>
          <a:prstGeom prst="rect">
            <a:avLst/>
          </a:prstGeom>
          <a:solidFill>
            <a:srgbClr val="C78A2C"/>
          </a:solidFill>
          <a:ln w="12700">
            <a:solidFill>
              <a:srgbClr val="C78A2C"/>
            </a:solidFill>
          </a:ln>
        </p:spPr>
      </p:sp>
      <p:sp>
        <p:nvSpPr>
          <p:cNvPr id="33" name="Box 33"/>
          <p:cNvSpPr/>
          <p:nvPr/>
        </p:nvSpPr>
        <p:spPr>
          <a:xfrm>
            <a:off x="3143250" y="2857500"/>
            <a:ext cx="3143250" cy="590550"/>
          </a:xfrm>
          <a:prstGeom prst="rect">
            <a:avLst/>
          </a:prstGeom>
          <a:solidFill>
            <a:srgbClr val="F0E3C7"/>
          </a:solidFill>
          <a:ln w="12700">
            <a:solidFill>
              <a:srgbClr val="C78A2C"/>
            </a:solidFill>
          </a:ln>
        </p:spPr>
      </p:sp>
      <p:sp>
        <p:nvSpPr>
          <p:cNvPr id="34" name="Text 34"/>
          <p:cNvSpPr txBox="1"/>
          <p:nvPr/>
        </p:nvSpPr>
        <p:spPr>
          <a:xfrm>
            <a:off x="3276600" y="3019425"/>
            <a:ext cx="2857500" cy="228600"/>
          </a:xfrm>
          <a:prstGeom prst="rect">
            <a:avLst/>
          </a:prstGeom>
          <a:noFill/>
          <a:ln>
            <a:noFill/>
          </a:ln>
        </p:spPr>
        <p:txBody>
          <a:bodyPr wrap="square" lIns="45720" rIns="45720" tIns="22860" bIns="22860"/>
          <a:lstStyle/>
          <a:p>
            <a:pPr algn="ctr"/>
            <a:r>
              <a:rPr lang="en-US" sz="1500" b="1">
                <a:solidFill>
                  <a:srgbClr val="17202A"/>
                </a:solidFill>
                <a:latin typeface="Aptos"/>
              </a:rPr>
              <a:t>half_2 / count_2 / phase_2</a:t>
            </a:r>
          </a:p>
        </p:txBody>
      </p:sp>
      <p:sp>
        <p:nvSpPr>
          <p:cNvPr id="35" name="Box 35"/>
          <p:cNvSpPr/>
          <p:nvPr/>
        </p:nvSpPr>
        <p:spPr>
          <a:xfrm>
            <a:off x="6286500" y="3152775"/>
            <a:ext cx="809625" cy="19050"/>
          </a:xfrm>
          <a:prstGeom prst="rect">
            <a:avLst/>
          </a:prstGeom>
          <a:solidFill>
            <a:srgbClr val="C78A2C"/>
          </a:solidFill>
          <a:ln w="12700">
            <a:solidFill>
              <a:srgbClr val="C78A2C"/>
            </a:solidFill>
          </a:ln>
        </p:spPr>
      </p:sp>
      <p:sp>
        <p:nvSpPr>
          <p:cNvPr id="36" name="Box 36"/>
          <p:cNvSpPr/>
          <p:nvPr/>
        </p:nvSpPr>
        <p:spPr>
          <a:xfrm>
            <a:off x="7096125" y="2857500"/>
            <a:ext cx="1619250" cy="590550"/>
          </a:xfrm>
          <a:prstGeom prst="rect">
            <a:avLst/>
          </a:prstGeom>
          <a:solidFill>
            <a:srgbClr val="FFFFFF"/>
          </a:solidFill>
          <a:ln w="12700">
            <a:solidFill>
              <a:srgbClr val="C78A2C"/>
            </a:solidFill>
          </a:ln>
        </p:spPr>
      </p:sp>
      <p:sp>
        <p:nvSpPr>
          <p:cNvPr id="37" name="Text 37"/>
          <p:cNvSpPr txBox="1"/>
          <p:nvPr/>
        </p:nvSpPr>
        <p:spPr>
          <a:xfrm>
            <a:off x="7239000" y="3019425"/>
            <a:ext cx="1333500" cy="228600"/>
          </a:xfrm>
          <a:prstGeom prst="rect">
            <a:avLst/>
          </a:prstGeom>
          <a:noFill/>
          <a:ln>
            <a:noFill/>
          </a:ln>
        </p:spPr>
        <p:txBody>
          <a:bodyPr wrap="square" lIns="45720" rIns="45720" tIns="22860" bIns="22860"/>
          <a:lstStyle/>
          <a:p>
            <a:pPr algn="ctr"/>
            <a:r>
              <a:rPr lang="en-US" sz="1800" b="1">
                <a:solidFill>
                  <a:srgbClr val="C78A2C"/>
                </a:solidFill>
                <a:latin typeface="Aptos"/>
              </a:rPr>
              <a:t>third</a:t>
            </a:r>
          </a:p>
        </p:txBody>
      </p:sp>
      <p:sp>
        <p:nvSpPr>
          <p:cNvPr id="40" name="Box 40"/>
          <p:cNvSpPr/>
          <p:nvPr/>
        </p:nvSpPr>
        <p:spPr>
          <a:xfrm>
            <a:off x="809625" y="4572000"/>
            <a:ext cx="1524000" cy="590550"/>
          </a:xfrm>
          <a:prstGeom prst="rect">
            <a:avLst/>
          </a:prstGeom>
          <a:solidFill>
            <a:srgbClr val="FFFFFF"/>
          </a:solidFill>
          <a:ln w="12700">
            <a:solidFill>
              <a:srgbClr val="A9453D"/>
            </a:solidFill>
          </a:ln>
        </p:spPr>
      </p:sp>
      <p:sp>
        <p:nvSpPr>
          <p:cNvPr id="41" name="Text 41"/>
          <p:cNvSpPr txBox="1"/>
          <p:nvPr/>
        </p:nvSpPr>
        <p:spPr>
          <a:xfrm>
            <a:off x="1000125" y="4714875"/>
            <a:ext cx="1143000" cy="228600"/>
          </a:xfrm>
          <a:prstGeom prst="rect">
            <a:avLst/>
          </a:prstGeom>
          <a:noFill/>
          <a:ln>
            <a:noFill/>
          </a:ln>
        </p:spPr>
        <p:txBody>
          <a:bodyPr wrap="square" lIns="45720" rIns="45720" tIns="22860" bIns="22860"/>
          <a:lstStyle/>
          <a:p>
            <a:pPr algn="ctr"/>
            <a:r>
              <a:rPr lang="en-US" sz="2400" b="1">
                <a:solidFill>
                  <a:srgbClr val="A9453D"/>
                </a:solidFill>
                <a:latin typeface="Aptos"/>
              </a:rPr>
              <a:t>PA7</a:t>
            </a:r>
          </a:p>
        </p:txBody>
      </p:sp>
      <p:sp>
        <p:nvSpPr>
          <p:cNvPr id="42" name="Box 42"/>
          <p:cNvSpPr/>
          <p:nvPr/>
        </p:nvSpPr>
        <p:spPr>
          <a:xfrm>
            <a:off x="2333625" y="4867275"/>
            <a:ext cx="809625" cy="19050"/>
          </a:xfrm>
          <a:prstGeom prst="rect">
            <a:avLst/>
          </a:prstGeom>
          <a:solidFill>
            <a:srgbClr val="A9453D"/>
          </a:solidFill>
          <a:ln w="12700">
            <a:solidFill>
              <a:srgbClr val="A9453D"/>
            </a:solidFill>
          </a:ln>
        </p:spPr>
      </p:sp>
      <p:sp>
        <p:nvSpPr>
          <p:cNvPr id="43" name="Box 43"/>
          <p:cNvSpPr/>
          <p:nvPr/>
        </p:nvSpPr>
        <p:spPr>
          <a:xfrm>
            <a:off x="3143250" y="4572000"/>
            <a:ext cx="3143250" cy="590550"/>
          </a:xfrm>
          <a:prstGeom prst="rect">
            <a:avLst/>
          </a:prstGeom>
          <a:solidFill>
            <a:srgbClr val="EAD9D6"/>
          </a:solidFill>
          <a:ln w="12700">
            <a:solidFill>
              <a:srgbClr val="A9453D"/>
            </a:solidFill>
          </a:ln>
        </p:spPr>
      </p:sp>
      <p:sp>
        <p:nvSpPr>
          <p:cNvPr id="44" name="Text 44"/>
          <p:cNvSpPr txBox="1"/>
          <p:nvPr/>
        </p:nvSpPr>
        <p:spPr>
          <a:xfrm>
            <a:off x="3276600" y="4733925"/>
            <a:ext cx="2857500" cy="228600"/>
          </a:xfrm>
          <a:prstGeom prst="rect">
            <a:avLst/>
          </a:prstGeom>
          <a:noFill/>
          <a:ln>
            <a:noFill/>
          </a:ln>
        </p:spPr>
        <p:txBody>
          <a:bodyPr wrap="square" lIns="45720" rIns="45720" tIns="22860" bIns="22860"/>
          <a:lstStyle/>
          <a:p>
            <a:pPr algn="ctr"/>
            <a:r>
              <a:rPr lang="en-US" sz="1500" b="1">
                <a:solidFill>
                  <a:srgbClr val="17202A"/>
                </a:solidFill>
                <a:latin typeface="Aptos"/>
              </a:rPr>
              <a:t>half_3 / count_3 / phase_3</a:t>
            </a:r>
          </a:p>
        </p:txBody>
      </p:sp>
      <p:sp>
        <p:nvSpPr>
          <p:cNvPr id="45" name="Box 45"/>
          <p:cNvSpPr/>
          <p:nvPr/>
        </p:nvSpPr>
        <p:spPr>
          <a:xfrm>
            <a:off x="6286500" y="4867275"/>
            <a:ext cx="809625" cy="19050"/>
          </a:xfrm>
          <a:prstGeom prst="rect">
            <a:avLst/>
          </a:prstGeom>
          <a:solidFill>
            <a:srgbClr val="A9453D"/>
          </a:solidFill>
          <a:ln w="12700">
            <a:solidFill>
              <a:srgbClr val="A9453D"/>
            </a:solidFill>
          </a:ln>
        </p:spPr>
      </p:sp>
      <p:sp>
        <p:nvSpPr>
          <p:cNvPr id="46" name="Box 46"/>
          <p:cNvSpPr/>
          <p:nvPr/>
        </p:nvSpPr>
        <p:spPr>
          <a:xfrm>
            <a:off x="7096125" y="4572000"/>
            <a:ext cx="1619250" cy="590550"/>
          </a:xfrm>
          <a:prstGeom prst="rect">
            <a:avLst/>
          </a:prstGeom>
          <a:solidFill>
            <a:srgbClr val="FFFFFF"/>
          </a:solidFill>
          <a:ln w="12700">
            <a:solidFill>
              <a:srgbClr val="A9453D"/>
            </a:solidFill>
          </a:ln>
        </p:spPr>
      </p:sp>
      <p:sp>
        <p:nvSpPr>
          <p:cNvPr id="47" name="Text 47"/>
          <p:cNvSpPr txBox="1"/>
          <p:nvPr/>
        </p:nvSpPr>
        <p:spPr>
          <a:xfrm>
            <a:off x="7239000" y="4733925"/>
            <a:ext cx="1333500" cy="228600"/>
          </a:xfrm>
          <a:prstGeom prst="rect">
            <a:avLst/>
          </a:prstGeom>
          <a:noFill/>
          <a:ln>
            <a:noFill/>
          </a:ln>
        </p:spPr>
        <p:txBody>
          <a:bodyPr wrap="square" lIns="45720" rIns="45720" tIns="22860" bIns="22860"/>
          <a:lstStyle/>
          <a:p>
            <a:pPr algn="ctr"/>
            <a:r>
              <a:rPr lang="en-US" sz="1800" b="1">
                <a:solidFill>
                  <a:srgbClr val="A9453D"/>
                </a:solidFill>
                <a:latin typeface="Aptos"/>
              </a:rPr>
              <a:t>fifth</a:t>
            </a:r>
          </a:p>
        </p:txBody>
      </p:sp>
      <p:sp>
        <p:nvSpPr>
          <p:cNvPr id="80" name="Box 80"/>
          <p:cNvSpPr/>
          <p:nvPr/>
        </p:nvSpPr>
        <p:spPr>
          <a:xfrm>
            <a:off x="9048750" y="1714500"/>
            <a:ext cx="2286000" cy="2476500"/>
          </a:xfrm>
          <a:prstGeom prst="rect">
            <a:avLst/>
          </a:prstGeom>
          <a:solidFill>
            <a:srgbClr val="FDFBF7"/>
          </a:solidFill>
          <a:ln w="12700">
            <a:solidFill>
              <a:srgbClr val="AAB2B8"/>
            </a:solidFill>
          </a:ln>
        </p:spPr>
      </p:sp>
      <p:sp>
        <p:nvSpPr>
          <p:cNvPr id="81" name="Text 81"/>
          <p:cNvSpPr txBox="1"/>
          <p:nvPr/>
        </p:nvSpPr>
        <p:spPr>
          <a:xfrm>
            <a:off x="9191625" y="1857375"/>
            <a:ext cx="2000250" cy="2095500"/>
          </a:xfrm>
          <a:prstGeom prst="rect">
            <a:avLst/>
          </a:prstGeom>
          <a:noFill/>
          <a:ln>
            <a:noFill/>
          </a:ln>
        </p:spPr>
        <p:txBody>
          <a:bodyPr wrap="square" lIns="45720" rIns="45720" tIns="22860" bIns="22860"/>
          <a:lstStyle/>
          <a:p>
            <a:pPr algn="l"/>
            <a:r>
              <a:rPr lang="en-US" sz="1200">
                <a:solidFill>
                  <a:srgbClr val="23313D"/>
                </a:solidFill>
                <a:latin typeface="Aptos"/>
              </a:rPr>
              <a:t>if(count_1 &gt;= half_1){</a:t>
            </a:r>
          </a:p>
          <a:p>
            <a:pPr algn="l"/>
            <a:r>
              <a:rPr lang="en-US" sz="1200">
                <a:solidFill>
                  <a:srgbClr val="23313D"/>
                </a:solidFill>
                <a:latin typeface="Aptos"/>
              </a:rPr>
              <a:t>  count_1 = 0;</a:t>
            </a:r>
          </a:p>
          <a:p>
            <a:pPr algn="l"/>
            <a:r>
              <a:rPr lang="en-US" sz="1200">
                <a:solidFill>
                  <a:srgbClr val="23313D"/>
                </a:solidFill>
                <a:latin typeface="Aptos"/>
              </a:rPr>
              <a:t>  phase_1 ^= 1;</a:t>
            </a:r>
          </a:p>
          <a:p>
            <a:pPr algn="l"/>
            <a:r>
              <a:rPr lang="en-US" sz="1200">
                <a:solidFill>
                  <a:srgbClr val="23313D"/>
                </a:solidFill>
                <a:latin typeface="Aptos"/>
              </a:rPr>
              <a:t>}</a:t>
            </a:r>
          </a:p>
          <a:p>
            <a:pPr algn="l"/>
            <a:r>
              <a:rPr lang="en-US" sz="1200">
                <a:solidFill>
                  <a:srgbClr val="23313D"/>
                </a:solidFill>
                <a:latin typeface="Aptos"/>
              </a:rPr>
              <a:t/>
            </a:r>
          </a:p>
          <a:p>
            <a:pPr algn="l"/>
            <a:r>
              <a:rPr lang="en-US" sz="1200">
                <a:solidFill>
                  <a:srgbClr val="23313D"/>
                </a:solidFill>
                <a:latin typeface="Aptos"/>
              </a:rPr>
              <a:t>if(phase_1 == 1)</a:t>
            </a:r>
          </a:p>
          <a:p>
            <a:pPr algn="l"/>
            <a:r>
              <a:rPr lang="en-US" sz="1200">
                <a:solidFill>
                  <a:srgbClr val="23313D"/>
                </a:solidFill>
                <a:latin typeface="Aptos"/>
              </a:rPr>
              <a:t>  GPIOA-&gt;ODR |= PA5_MASK;</a:t>
            </a:r>
          </a:p>
          <a:p>
            <a:pPr algn="l"/>
            <a:r>
              <a:rPr lang="en-US" sz="1200">
                <a:solidFill>
                  <a:srgbClr val="23313D"/>
                </a:solidFill>
                <a:latin typeface="Aptos"/>
              </a:rPr>
              <a:t>else</a:t>
            </a:r>
          </a:p>
          <a:p>
            <a:pPr algn="l"/>
            <a:r>
              <a:rPr lang="en-US" sz="1200">
                <a:solidFill>
                  <a:srgbClr val="23313D"/>
                </a:solidFill>
                <a:latin typeface="Aptos"/>
              </a:rPr>
              <a:t>  GPIOA-&gt;ODR &amp;= ~PA5_MASK;</a:t>
            </a:r>
          </a:p>
        </p:txBody>
      </p:sp>
      <p:sp>
        <p:nvSpPr>
          <p:cNvPr id="90" name="Box 90"/>
          <p:cNvSpPr/>
          <p:nvPr/>
        </p:nvSpPr>
        <p:spPr>
          <a:xfrm>
            <a:off x="809625" y="5572125"/>
            <a:ext cx="97155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AAB2B8"/>
            </a:solidFill>
          </a:ln>
        </p:spPr>
      </p:sp>
      <p:sp>
        <p:nvSpPr>
          <p:cNvPr id="91" name="Text 91"/>
          <p:cNvSpPr txBox="1"/>
          <p:nvPr/>
        </p:nvSpPr>
        <p:spPr>
          <a:xfrm>
            <a:off x="1047750" y="5676900"/>
            <a:ext cx="9144000" cy="228600"/>
          </a:xfrm>
          <a:prstGeom prst="rect">
            <a:avLst/>
          </a:prstGeom>
          <a:noFill/>
          <a:ln>
            <a:noFill/>
          </a:ln>
        </p:spPr>
        <p:txBody>
          <a:bodyPr wrap="square" lIns="45720" rIns="45720" tIns="22860" bIns="22860"/>
          <a:lstStyle/>
          <a:p>
            <a:pPr algn="ctr"/>
            <a:r>
              <a:rPr lang="en-US" sz="1500" b="1">
                <a:solidFill>
                  <a:srgbClr val="23313D"/>
                </a:solidFill>
                <a:latin typeface="Aptos"/>
              </a:rPr>
              <a:t>Direct GPIOA-&gt;ODR writes are used inside SysTick because the interrupt must stay short and fast.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ox 2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C"/>
          </a:solidFill>
          <a:ln w="12700">
            <a:solidFill>
              <a:srgbClr val="F7F4EC"/>
            </a:solidFill>
          </a:ln>
        </p:spPr>
      </p:sp>
      <p:sp>
        <p:nvSpPr>
          <p:cNvPr id="3" name="Text 3"/>
          <p:cNvSpPr txBox="1"/>
          <p:nvPr/>
        </p:nvSpPr>
        <p:spPr>
          <a:xfrm>
            <a:off x="552450" y="266700"/>
            <a:ext cx="6191250" cy="228600"/>
          </a:xfrm>
          <a:prstGeom prst="rect">
            <a:avLst/>
          </a:prstGeom>
          <a:noFill/>
          <a:ln>
            <a:noFill/>
          </a:ln>
        </p:spPr>
        <p:txBody>
          <a:bodyPr wrap="square" lIns="45720" rIns="45720" tIns="22860" bIns="22860"/>
          <a:lstStyle/>
          <a:p>
            <a:pPr algn="l"/>
            <a:r>
              <a:rPr lang="en-US" sz="1000" b="1">
                <a:solidFill>
                  <a:srgbClr val="1D5F8F"/>
                </a:solidFill>
                <a:latin typeface="Aptos"/>
              </a:rPr>
              <a:t>INPUTS AND CONTROLS</a:t>
            </a:r>
          </a:p>
        </p:txBody>
      </p:sp>
      <p:sp>
        <p:nvSpPr>
          <p:cNvPr id="4" name="Text 4"/>
          <p:cNvSpPr txBox="1"/>
          <p:nvPr/>
        </p:nvSpPr>
        <p:spPr>
          <a:xfrm>
            <a:off x="11049000" y="6172200"/>
            <a:ext cx="619125" cy="247650"/>
          </a:xfrm>
          <a:prstGeom prst="rect">
            <a:avLst/>
          </a:prstGeom>
          <a:noFill/>
          <a:ln>
            <a:noFill/>
          </a:ln>
        </p:spPr>
        <p:txBody>
          <a:bodyPr wrap="square" lIns="45720" rIns="45720" tIns="22860" bIns="22860"/>
          <a:lstStyle/>
          <a:p>
            <a:pPr algn="r"/>
            <a:r>
              <a:rPr lang="en-US" sz="1200" b="1">
                <a:solidFill>
                  <a:srgbClr val="5B6670"/>
                </a:solidFill>
                <a:latin typeface="Aptos"/>
              </a:rPr>
              <a:t>07</a:t>
            </a:r>
          </a:p>
        </p:txBody>
      </p:sp>
      <p:sp>
        <p:nvSpPr>
          <p:cNvPr id="5" name="Box 5"/>
          <p:cNvSpPr/>
          <p:nvPr/>
        </p:nvSpPr>
        <p:spPr>
          <a:xfrm>
            <a:off x="552450" y="6362700"/>
            <a:ext cx="10334625" cy="19050"/>
          </a:xfrm>
          <a:prstGeom prst="rect">
            <a:avLst/>
          </a:prstGeom>
          <a:solidFill>
            <a:srgbClr val="AAB2B8"/>
          </a:solidFill>
          <a:ln w="12700">
            <a:solidFill>
              <a:srgbClr val="AAB2B8"/>
            </a:solidFill>
          </a:ln>
        </p:spPr>
      </p:sp>
      <p:sp>
        <p:nvSpPr>
          <p:cNvPr id="10" name="Text 10"/>
          <p:cNvSpPr txBox="1"/>
          <p:nvPr/>
        </p:nvSpPr>
        <p:spPr>
          <a:xfrm>
            <a:off x="552450" y="685800"/>
            <a:ext cx="9525000" cy="552450"/>
          </a:xfrm>
          <a:prstGeom prst="rect">
            <a:avLst/>
          </a:prstGeom>
          <a:noFill/>
          <a:ln>
            <a:noFill/>
          </a:ln>
        </p:spPr>
        <p:txBody>
          <a:bodyPr wrap="square" lIns="45720" rIns="45720" tIns="22860" bIns="22860"/>
          <a:lstStyle/>
          <a:p>
            <a:pPr algn="l"/>
            <a:r>
              <a:rPr lang="en-US" sz="3300" b="1">
                <a:solidFill>
                  <a:srgbClr val="17202A"/>
                </a:solidFill>
                <a:latin typeface="Aptos"/>
              </a:rPr>
              <a:t>Buttons and potentiometers change the sound without stopping SysTick.</a:t>
            </a:r>
          </a:p>
        </p:txBody>
      </p:sp>
      <p:sp>
        <p:nvSpPr>
          <p:cNvPr id="11" name="Text 11"/>
          <p:cNvSpPr txBox="1"/>
          <p:nvPr/>
        </p:nvSpPr>
        <p:spPr>
          <a:xfrm>
            <a:off x="571500" y="1409700"/>
            <a:ext cx="8953500" cy="342900"/>
          </a:xfrm>
          <a:prstGeom prst="rect">
            <a:avLst/>
          </a:prstGeom>
          <a:noFill/>
          <a:ln>
            <a:noFill/>
          </a:ln>
        </p:spPr>
        <p:txBody>
          <a:bodyPr wrap="square" lIns="45720" rIns="45720" tIns="22860" bIns="22860"/>
          <a:lstStyle/>
          <a:p>
            <a:pPr algn="l"/>
            <a:r>
              <a:rPr lang="en-US" sz="1700">
                <a:solidFill>
                  <a:srgbClr val="5B6670"/>
                </a:solidFill>
                <a:latin typeface="Aptos"/>
              </a:rPr>
              <a:t>EXTI handles fast button changes. ADC is read every 20 ms so the knobs feel smooth.</a:t>
            </a:r>
          </a:p>
        </p:txBody>
      </p:sp>
      <p:sp>
        <p:nvSpPr>
          <p:cNvPr id="20" name="Box 20"/>
          <p:cNvSpPr/>
          <p:nvPr/>
        </p:nvSpPr>
        <p:spPr>
          <a:xfrm>
            <a:off x="857250" y="2333625"/>
            <a:ext cx="4191000" cy="2857500"/>
          </a:xfrm>
          <a:prstGeom prst="rect">
            <a:avLst/>
          </a:prstGeom>
          <a:solidFill>
            <a:srgbClr val="E0EDE5"/>
          </a:solidFill>
          <a:ln w="12700">
            <a:solidFill>
              <a:srgbClr val="2C7A57"/>
            </a:solidFill>
          </a:ln>
        </p:spPr>
      </p:sp>
      <p:sp>
        <p:nvSpPr>
          <p:cNvPr id="21" name="Text 21"/>
          <p:cNvSpPr txBox="1"/>
          <p:nvPr/>
        </p:nvSpPr>
        <p:spPr>
          <a:xfrm>
            <a:off x="1028700" y="2466975"/>
            <a:ext cx="3848100" cy="285750"/>
          </a:xfrm>
          <a:prstGeom prst="rect">
            <a:avLst/>
          </a:prstGeom>
          <a:noFill/>
          <a:ln>
            <a:noFill/>
          </a:ln>
        </p:spPr>
        <p:txBody>
          <a:bodyPr wrap="square" lIns="45720" rIns="45720" tIns="22860" bIns="22860"/>
          <a:lstStyle/>
          <a:p>
            <a:pPr algn="l"/>
            <a:r>
              <a:rPr lang="en-US" sz="2000" b="1">
                <a:solidFill>
                  <a:srgbClr val="2C7A57"/>
                </a:solidFill>
                <a:latin typeface="Aptos"/>
              </a:rPr>
              <a:t>Button path</a:t>
            </a:r>
          </a:p>
        </p:txBody>
      </p:sp>
      <p:sp>
        <p:nvSpPr>
          <p:cNvPr id="22" name="Text 22"/>
          <p:cNvSpPr txBox="1"/>
          <p:nvPr/>
        </p:nvSpPr>
        <p:spPr>
          <a:xfrm>
            <a:off x="1028700" y="2828925"/>
            <a:ext cx="3848100" cy="2266950"/>
          </a:xfrm>
          <a:prstGeom prst="rect">
            <a:avLst/>
          </a:prstGeom>
          <a:noFill/>
          <a:ln>
            <a:noFill/>
          </a:ln>
        </p:spPr>
        <p:txBody>
          <a:bodyPr wrap="square" lIns="45720" rIns="45720" tIns="22860" bIns="22860"/>
          <a:lstStyle/>
          <a:p>
            <a:pPr algn="l"/>
            <a:r>
              <a:rPr lang="en-US" sz="1400">
                <a:solidFill>
                  <a:srgbClr val="17202A"/>
                </a:solidFill>
                <a:latin typeface="Aptos"/>
              </a:rPr>
              <a:t>PC0-PC3 use pull-up resistors.</a:t>
            </a:r>
          </a:p>
          <a:p>
            <a:pPr algn="l"/>
            <a:r>
              <a:rPr lang="en-US" sz="1400">
                <a:solidFill>
                  <a:srgbClr val="17202A"/>
                </a:solidFill>
                <a:latin typeface="Aptos"/>
              </a:rPr>
              <a:t>Falling edge means button press.</a:t>
            </a:r>
          </a:p>
          <a:p>
            <a:pPr algn="l"/>
            <a:r>
              <a:rPr lang="en-US" sz="1400">
                <a:solidFill>
                  <a:srgbClr val="17202A"/>
                </a:solidFill>
                <a:latin typeface="Aptos"/>
              </a:rPr>
              <a:t>Rising edge means button release.</a:t>
            </a:r>
          </a:p>
          <a:p>
            <a:pPr algn="l"/>
            <a:r>
              <a:rPr lang="en-US" sz="1400">
                <a:solidFill>
                  <a:srgbClr val="17202A"/>
                </a:solidFill>
                <a:latin typeface="Aptos"/>
              </a:rPr>
              <a:t>50 ms debounce avoids false presses.</a:t>
            </a:r>
          </a:p>
          <a:p>
            <a:pPr algn="l"/>
            <a:r>
              <a:rPr lang="en-US" sz="1400">
                <a:solidFill>
                  <a:srgbClr val="17202A"/>
                </a:solidFill>
                <a:latin typeface="Aptos"/>
              </a:rPr>
              <a:t>active_note stores the held button.</a:t>
            </a:r>
          </a:p>
        </p:txBody>
      </p:sp>
      <p:sp>
        <p:nvSpPr>
          <p:cNvPr id="40" name="Box 40"/>
          <p:cNvSpPr/>
          <p:nvPr/>
        </p:nvSpPr>
        <p:spPr>
          <a:xfrm>
            <a:off x="6477000" y="2333625"/>
            <a:ext cx="4191000" cy="2857500"/>
          </a:xfrm>
          <a:prstGeom prst="rect">
            <a:avLst/>
          </a:prstGeom>
          <a:solidFill>
            <a:srgbClr val="F0E3C7"/>
          </a:solidFill>
          <a:ln w="12700">
            <a:solidFill>
              <a:srgbClr val="C78A2C"/>
            </a:solidFill>
          </a:ln>
        </p:spPr>
      </p:sp>
      <p:sp>
        <p:nvSpPr>
          <p:cNvPr id="41" name="Text 41"/>
          <p:cNvSpPr txBox="1"/>
          <p:nvPr/>
        </p:nvSpPr>
        <p:spPr>
          <a:xfrm>
            <a:off x="6648450" y="2466975"/>
            <a:ext cx="3848100" cy="285750"/>
          </a:xfrm>
          <a:prstGeom prst="rect">
            <a:avLst/>
          </a:prstGeom>
          <a:noFill/>
          <a:ln>
            <a:noFill/>
          </a:ln>
        </p:spPr>
        <p:txBody>
          <a:bodyPr wrap="square" lIns="45720" rIns="45720" tIns="22860" bIns="22860"/>
          <a:lstStyle/>
          <a:p>
            <a:pPr algn="l"/>
            <a:r>
              <a:rPr lang="en-US" sz="2000" b="1">
                <a:solidFill>
                  <a:srgbClr val="C78A2C"/>
                </a:solidFill>
                <a:latin typeface="Aptos"/>
              </a:rPr>
              <a:t>ADC path</a:t>
            </a:r>
          </a:p>
        </p:txBody>
      </p:sp>
      <p:sp>
        <p:nvSpPr>
          <p:cNvPr id="42" name="Text 42"/>
          <p:cNvSpPr txBox="1"/>
          <p:nvPr/>
        </p:nvSpPr>
        <p:spPr>
          <a:xfrm>
            <a:off x="6648450" y="2828925"/>
            <a:ext cx="3848100" cy="2266950"/>
          </a:xfrm>
          <a:prstGeom prst="rect">
            <a:avLst/>
          </a:prstGeom>
          <a:noFill/>
          <a:ln>
            <a:noFill/>
          </a:ln>
        </p:spPr>
        <p:txBody>
          <a:bodyPr wrap="square" lIns="45720" rIns="45720" tIns="22860" bIns="22860"/>
          <a:lstStyle/>
          <a:p>
            <a:pPr algn="l"/>
            <a:r>
              <a:rPr lang="en-US" sz="1400">
                <a:solidFill>
                  <a:srgbClr val="17202A"/>
                </a:solidFill>
                <a:latin typeface="Aptos"/>
              </a:rPr>
              <a:t>PA0 reads the volume potentiometer.</a:t>
            </a:r>
          </a:p>
          <a:p>
            <a:pPr algn="l"/>
            <a:r>
              <a:rPr lang="en-US" sz="1400">
                <a:solidFill>
                  <a:srgbClr val="17202A"/>
                </a:solidFill>
                <a:latin typeface="Aptos"/>
              </a:rPr>
              <a:t>PA1 reads the octave potentiometer.</a:t>
            </a:r>
          </a:p>
          <a:p>
            <a:pPr algn="l"/>
            <a:r>
              <a:rPr lang="en-US" sz="1400">
                <a:solidFill>
                  <a:srgbClr val="17202A"/>
                </a:solidFill>
                <a:latin typeface="Aptos"/>
              </a:rPr>
              <a:t>ADC values are 0 to 4095.</a:t>
            </a:r>
          </a:p>
          <a:p>
            <a:pPr algn="l"/>
            <a:r>
              <a:rPr lang="en-US" sz="1400">
                <a:solidFill>
                  <a:srgbClr val="17202A"/>
                </a:solidFill>
                <a:latin typeface="Aptos"/>
              </a:rPr>
              <a:t>8 samples are averaged.</a:t>
            </a:r>
          </a:p>
          <a:p>
            <a:pPr algn="l"/>
            <a:r>
              <a:rPr lang="en-US" sz="1400">
                <a:solidFill>
                  <a:srgbClr val="17202A"/>
                </a:solidFill>
                <a:latin typeface="Aptos"/>
              </a:rPr>
              <a:t>Volume becomes 0 to 100 percent.</a:t>
            </a:r>
          </a:p>
        </p:txBody>
      </p:sp>
      <p:sp>
        <p:nvSpPr>
          <p:cNvPr id="70" name="Box 70"/>
          <p:cNvSpPr/>
          <p:nvPr/>
        </p:nvSpPr>
        <p:spPr>
          <a:xfrm>
            <a:off x="5048250" y="3714750"/>
            <a:ext cx="1428750" cy="19050"/>
          </a:xfrm>
          <a:prstGeom prst="rect">
            <a:avLst/>
          </a:prstGeom>
          <a:solidFill>
            <a:srgbClr val="23313D"/>
          </a:solidFill>
          <a:ln w="12700">
            <a:solidFill>
              <a:srgbClr val="23313D"/>
            </a:solidFill>
          </a:ln>
        </p:spPr>
      </p:sp>
      <p:sp>
        <p:nvSpPr>
          <p:cNvPr id="71" name="Text 71"/>
          <p:cNvSpPr txBox="1"/>
          <p:nvPr/>
        </p:nvSpPr>
        <p:spPr>
          <a:xfrm>
            <a:off x="5191125" y="3257550"/>
            <a:ext cx="1143000" cy="762000"/>
          </a:xfrm>
          <a:prstGeom prst="rect">
            <a:avLst/>
          </a:prstGeom>
          <a:noFill/>
          <a:ln>
            <a:noFill/>
          </a:ln>
        </p:spPr>
        <p:txBody>
          <a:bodyPr wrap="square" lIns="45720" rIns="45720" tIns="22860" bIns="22860"/>
          <a:lstStyle/>
          <a:p>
            <a:pPr algn="ctr"/>
            <a:r>
              <a:rPr lang="en-US" sz="1300" b="1">
                <a:solidFill>
                  <a:srgbClr val="23313D"/>
                </a:solidFill>
                <a:latin typeface="Aptos"/>
              </a:rPr>
              <a:t>main.c combines both paths:</a:t>
            </a:r>
          </a:p>
          <a:p>
            <a:pPr algn="ctr"/>
            <a:r>
              <a:rPr lang="en-US" sz="1300" b="1">
                <a:solidFill>
                  <a:srgbClr val="23313D"/>
                </a:solidFill>
                <a:latin typeface="Aptos"/>
              </a:rPr>
              <a:t>active button + octave + volume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ox 2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C"/>
          </a:solidFill>
          <a:ln w="12700">
            <a:solidFill>
              <a:srgbClr val="F7F4EC"/>
            </a:solidFill>
          </a:ln>
        </p:spPr>
      </p:sp>
      <p:sp>
        <p:nvSpPr>
          <p:cNvPr id="3" name="Text 3"/>
          <p:cNvSpPr txBox="1"/>
          <p:nvPr/>
        </p:nvSpPr>
        <p:spPr>
          <a:xfrm>
            <a:off x="552450" y="266700"/>
            <a:ext cx="6191250" cy="228600"/>
          </a:xfrm>
          <a:prstGeom prst="rect">
            <a:avLst/>
          </a:prstGeom>
          <a:noFill/>
          <a:ln>
            <a:noFill/>
          </a:ln>
        </p:spPr>
        <p:txBody>
          <a:bodyPr wrap="square" lIns="45720" rIns="45720" tIns="22860" bIns="22860"/>
          <a:lstStyle/>
          <a:p>
            <a:pPr algn="l"/>
            <a:r>
              <a:rPr lang="en-US" sz="1000" b="1">
                <a:solidFill>
                  <a:srgbClr val="1D5F8F"/>
                </a:solidFill>
                <a:latin typeface="Aptos"/>
              </a:rPr>
              <a:t>DEMO AND VALIDATION</a:t>
            </a:r>
          </a:p>
        </p:txBody>
      </p:sp>
      <p:sp>
        <p:nvSpPr>
          <p:cNvPr id="4" name="Text 4"/>
          <p:cNvSpPr txBox="1"/>
          <p:nvPr/>
        </p:nvSpPr>
        <p:spPr>
          <a:xfrm>
            <a:off x="11049000" y="6172200"/>
            <a:ext cx="619125" cy="247650"/>
          </a:xfrm>
          <a:prstGeom prst="rect">
            <a:avLst/>
          </a:prstGeom>
          <a:noFill/>
          <a:ln>
            <a:noFill/>
          </a:ln>
        </p:spPr>
        <p:txBody>
          <a:bodyPr wrap="square" lIns="45720" rIns="45720" tIns="22860" bIns="22860"/>
          <a:lstStyle/>
          <a:p>
            <a:pPr algn="r"/>
            <a:r>
              <a:rPr lang="en-US" sz="1200" b="1">
                <a:solidFill>
                  <a:srgbClr val="5B6670"/>
                </a:solidFill>
                <a:latin typeface="Aptos"/>
              </a:rPr>
              <a:t>08</a:t>
            </a:r>
          </a:p>
        </p:txBody>
      </p:sp>
      <p:sp>
        <p:nvSpPr>
          <p:cNvPr id="5" name="Box 5"/>
          <p:cNvSpPr/>
          <p:nvPr/>
        </p:nvSpPr>
        <p:spPr>
          <a:xfrm>
            <a:off x="552450" y="6362700"/>
            <a:ext cx="10334625" cy="19050"/>
          </a:xfrm>
          <a:prstGeom prst="rect">
            <a:avLst/>
          </a:prstGeom>
          <a:solidFill>
            <a:srgbClr val="AAB2B8"/>
          </a:solidFill>
          <a:ln w="12700">
            <a:solidFill>
              <a:srgbClr val="AAB2B8"/>
            </a:solidFill>
          </a:ln>
        </p:spPr>
      </p:sp>
      <p:sp>
        <p:nvSpPr>
          <p:cNvPr id="10" name="Text 10"/>
          <p:cNvSpPr txBox="1"/>
          <p:nvPr/>
        </p:nvSpPr>
        <p:spPr>
          <a:xfrm>
            <a:off x="552450" y="685800"/>
            <a:ext cx="9715500" cy="552450"/>
          </a:xfrm>
          <a:prstGeom prst="rect">
            <a:avLst/>
          </a:prstGeom>
          <a:noFill/>
          <a:ln>
            <a:noFill/>
          </a:ln>
        </p:spPr>
        <p:txBody>
          <a:bodyPr wrap="square" lIns="45720" rIns="45720" tIns="22860" bIns="22860"/>
          <a:lstStyle/>
          <a:p>
            <a:pPr algn="l"/>
            <a:r>
              <a:rPr lang="en-US" sz="3200" b="1">
                <a:solidFill>
                  <a:srgbClr val="17202A"/>
                </a:solidFill>
                <a:latin typeface="Aptos"/>
              </a:rPr>
              <a:t>The demo proves the software flow by checking sound, controls, and AD2 waveforms.</a:t>
            </a:r>
          </a:p>
        </p:txBody>
      </p:sp>
      <p:sp>
        <p:nvSpPr>
          <p:cNvPr id="11" name="Text 11"/>
          <p:cNvSpPr txBox="1"/>
          <p:nvPr/>
        </p:nvSpPr>
        <p:spPr>
          <a:xfrm>
            <a:off x="571500" y="1409700"/>
            <a:ext cx="8953500" cy="342900"/>
          </a:xfrm>
          <a:prstGeom prst="rect">
            <a:avLst/>
          </a:prstGeom>
          <a:noFill/>
          <a:ln>
            <a:noFill/>
          </a:ln>
        </p:spPr>
        <p:txBody>
          <a:bodyPr wrap="square" lIns="45720" rIns="45720" tIns="22860" bIns="22860"/>
          <a:lstStyle/>
          <a:p>
            <a:pPr algn="l"/>
            <a:r>
              <a:rPr lang="en-US" sz="1700">
                <a:solidFill>
                  <a:srgbClr val="5B6670"/>
                </a:solidFill>
                <a:latin typeface="Aptos"/>
              </a:rPr>
              <a:t>The strongest explanation is to connect each visible behavior back to one part of the code.</a:t>
            </a:r>
          </a:p>
        </p:txBody>
      </p:sp>
      <p:sp>
        <p:nvSpPr>
          <p:cNvPr id="20" name="Box 20"/>
          <p:cNvSpPr/>
          <p:nvPr/>
        </p:nvSpPr>
        <p:spPr>
          <a:xfrm>
            <a:off x="714375" y="2238375"/>
            <a:ext cx="3238500" cy="2857500"/>
          </a:xfrm>
          <a:prstGeom prst="rect">
            <a:avLst/>
          </a:prstGeom>
          <a:solidFill>
            <a:srgbClr val="FFFFFF"/>
          </a:solidFill>
          <a:ln w="12700">
            <a:solidFill>
              <a:srgbClr val="1D5F8F"/>
            </a:solidFill>
          </a:ln>
        </p:spPr>
      </p:sp>
      <p:sp>
        <p:nvSpPr>
          <p:cNvPr id="21" name="Text 21"/>
          <p:cNvSpPr txBox="1"/>
          <p:nvPr/>
        </p:nvSpPr>
        <p:spPr>
          <a:xfrm>
            <a:off x="885825" y="2371725"/>
            <a:ext cx="2895600" cy="285750"/>
          </a:xfrm>
          <a:prstGeom prst="rect">
            <a:avLst/>
          </a:prstGeom>
          <a:noFill/>
          <a:ln>
            <a:noFill/>
          </a:ln>
        </p:spPr>
        <p:txBody>
          <a:bodyPr wrap="square" lIns="45720" rIns="45720" tIns="22860" bIns="22860"/>
          <a:lstStyle/>
          <a:p>
            <a:pPr algn="l"/>
            <a:r>
              <a:rPr lang="en-US" sz="2000" b="1">
                <a:solidFill>
                  <a:srgbClr val="1D5F8F"/>
                </a:solidFill>
                <a:latin typeface="Aptos"/>
              </a:rPr>
              <a:t>Live demo steps</a:t>
            </a:r>
          </a:p>
        </p:txBody>
      </p:sp>
      <p:sp>
        <p:nvSpPr>
          <p:cNvPr id="22" name="Text 22"/>
          <p:cNvSpPr txBox="1"/>
          <p:nvPr/>
        </p:nvSpPr>
        <p:spPr>
          <a:xfrm>
            <a:off x="885825" y="2733675"/>
            <a:ext cx="2895600" cy="2266950"/>
          </a:xfrm>
          <a:prstGeom prst="rect">
            <a:avLst/>
          </a:prstGeom>
          <a:noFill/>
          <a:ln>
            <a:noFill/>
          </a:ln>
        </p:spPr>
        <p:txBody>
          <a:bodyPr wrap="square" lIns="45720" rIns="45720" tIns="22860" bIns="22860"/>
          <a:lstStyle/>
          <a:p>
            <a:pPr algn="l"/>
            <a:r>
              <a:rPr lang="en-US" sz="1400">
                <a:solidFill>
                  <a:srgbClr val="17202A"/>
                </a:solidFill>
                <a:latin typeface="Aptos"/>
              </a:rPr>
              <a:t>1. Press each push button.</a:t>
            </a:r>
          </a:p>
          <a:p>
            <a:pPr algn="l"/>
            <a:r>
              <a:rPr lang="en-US" sz="1400">
                <a:solidFill>
                  <a:srgbClr val="17202A"/>
                </a:solidFill>
                <a:latin typeface="Aptos"/>
              </a:rPr>
              <a:t>2. Release button and show sound stops.</a:t>
            </a:r>
          </a:p>
          <a:p>
            <a:pPr algn="l"/>
            <a:r>
              <a:rPr lang="en-US" sz="1400">
                <a:solidFill>
                  <a:srgbClr val="17202A"/>
                </a:solidFill>
                <a:latin typeface="Aptos"/>
              </a:rPr>
              <a:t>3. Turn volume knob down and up.</a:t>
            </a:r>
          </a:p>
          <a:p>
            <a:pPr algn="l"/>
            <a:r>
              <a:rPr lang="en-US" sz="1400">
                <a:solidFill>
                  <a:srgbClr val="17202A"/>
                </a:solidFill>
                <a:latin typeface="Aptos"/>
              </a:rPr>
              <a:t>4. Turn octave knob and show pitch change.</a:t>
            </a:r>
          </a:p>
          <a:p>
            <a:pPr algn="l"/>
            <a:r>
              <a:rPr lang="en-US" sz="1400">
                <a:solidFill>
                  <a:srgbClr val="17202A"/>
                </a:solidFill>
                <a:latin typeface="Aptos"/>
              </a:rPr>
              <a:t>5. Show AD2 on PA5, PA6, and PA7.</a:t>
            </a:r>
          </a:p>
        </p:txBody>
      </p:sp>
      <p:sp>
        <p:nvSpPr>
          <p:cNvPr id="40" name="Box 40"/>
          <p:cNvSpPr/>
          <p:nvPr/>
        </p:nvSpPr>
        <p:spPr>
          <a:xfrm>
            <a:off x="4476750" y="2238375"/>
            <a:ext cx="3238500" cy="2857500"/>
          </a:xfrm>
          <a:prstGeom prst="rect">
            <a:avLst/>
          </a:prstGeom>
          <a:solidFill>
            <a:srgbClr val="FFFFFF"/>
          </a:solidFill>
          <a:ln w="12700">
            <a:solidFill>
              <a:srgbClr val="2C7A57"/>
            </a:solidFill>
          </a:ln>
        </p:spPr>
      </p:sp>
      <p:sp>
        <p:nvSpPr>
          <p:cNvPr id="41" name="Text 41"/>
          <p:cNvSpPr txBox="1"/>
          <p:nvPr/>
        </p:nvSpPr>
        <p:spPr>
          <a:xfrm>
            <a:off x="4648200" y="2371725"/>
            <a:ext cx="2895600" cy="285750"/>
          </a:xfrm>
          <a:prstGeom prst="rect">
            <a:avLst/>
          </a:prstGeom>
          <a:noFill/>
          <a:ln>
            <a:noFill/>
          </a:ln>
        </p:spPr>
        <p:txBody>
          <a:bodyPr wrap="square" lIns="45720" rIns="45720" tIns="22860" bIns="22860"/>
          <a:lstStyle/>
          <a:p>
            <a:pPr algn="l"/>
            <a:r>
              <a:rPr lang="en-US" sz="2000" b="1">
                <a:solidFill>
                  <a:srgbClr val="2C7A57"/>
                </a:solidFill>
                <a:latin typeface="Aptos"/>
              </a:rPr>
              <a:t>Expected AD2 result</a:t>
            </a:r>
          </a:p>
        </p:txBody>
      </p:sp>
      <p:sp>
        <p:nvSpPr>
          <p:cNvPr id="42" name="Text 42"/>
          <p:cNvSpPr txBox="1"/>
          <p:nvPr/>
        </p:nvSpPr>
        <p:spPr>
          <a:xfrm>
            <a:off x="4648200" y="2733675"/>
            <a:ext cx="2895600" cy="2266950"/>
          </a:xfrm>
          <a:prstGeom prst="rect">
            <a:avLst/>
          </a:prstGeom>
          <a:noFill/>
          <a:ln>
            <a:noFill/>
          </a:ln>
        </p:spPr>
        <p:txBody>
          <a:bodyPr wrap="square" lIns="45720" rIns="45720" tIns="22860" bIns="22860"/>
          <a:lstStyle/>
          <a:p>
            <a:pPr algn="l"/>
            <a:r>
              <a:rPr lang="en-US" sz="1400">
                <a:solidFill>
                  <a:srgbClr val="17202A"/>
                </a:solidFill>
                <a:latin typeface="Aptos"/>
              </a:rPr>
              <a:t>For button 1, the outputs should be close to:</a:t>
            </a:r>
          </a:p>
          <a:p>
            <a:pPr algn="l"/>
            <a:r>
              <a:rPr lang="en-US" sz="1400">
                <a:solidFill>
                  <a:srgbClr val="17202A"/>
                </a:solidFill>
                <a:latin typeface="Aptos"/>
              </a:rPr>
              <a:t/>
            </a:r>
          </a:p>
          <a:p>
            <a:pPr algn="l"/>
            <a:r>
              <a:rPr lang="en-US" sz="1400">
                <a:solidFill>
                  <a:srgbClr val="17202A"/>
                </a:solidFill>
                <a:latin typeface="Aptos"/>
              </a:rPr>
              <a:t>PA5 about 262 Hz</a:t>
            </a:r>
          </a:p>
          <a:p>
            <a:pPr algn="l"/>
            <a:r>
              <a:rPr lang="en-US" sz="1400">
                <a:solidFill>
                  <a:srgbClr val="17202A"/>
                </a:solidFill>
                <a:latin typeface="Aptos"/>
              </a:rPr>
              <a:t>PA6 about 330 Hz</a:t>
            </a:r>
          </a:p>
          <a:p>
            <a:pPr algn="l"/>
            <a:r>
              <a:rPr lang="en-US" sz="1400">
                <a:solidFill>
                  <a:srgbClr val="17202A"/>
                </a:solidFill>
                <a:latin typeface="Aptos"/>
              </a:rPr>
              <a:t>PA7 about 392 Hz</a:t>
            </a:r>
          </a:p>
          <a:p>
            <a:pPr algn="l"/>
            <a:r>
              <a:rPr lang="en-US" sz="1400">
                <a:solidFill>
                  <a:srgbClr val="17202A"/>
                </a:solidFill>
                <a:latin typeface="Aptos"/>
              </a:rPr>
              <a:t/>
            </a:r>
          </a:p>
          <a:p>
            <a:pPr algn="l"/>
            <a:r>
              <a:rPr lang="en-US" sz="1400">
                <a:solidFill>
                  <a:srgbClr val="17202A"/>
                </a:solidFill>
                <a:latin typeface="Aptos"/>
              </a:rPr>
              <a:t>Values shift when the octave knob changes.</a:t>
            </a:r>
          </a:p>
        </p:txBody>
      </p:sp>
      <p:sp>
        <p:nvSpPr>
          <p:cNvPr id="60" name="Box 60"/>
          <p:cNvSpPr/>
          <p:nvPr/>
        </p:nvSpPr>
        <p:spPr>
          <a:xfrm>
            <a:off x="8239125" y="2238375"/>
            <a:ext cx="3238500" cy="2857500"/>
          </a:xfrm>
          <a:prstGeom prst="rect">
            <a:avLst/>
          </a:prstGeom>
          <a:solidFill>
            <a:srgbClr val="FFFFFF"/>
          </a:solidFill>
          <a:ln w="12700">
            <a:solidFill>
              <a:srgbClr val="A9453D"/>
            </a:solidFill>
          </a:ln>
        </p:spPr>
      </p:sp>
      <p:sp>
        <p:nvSpPr>
          <p:cNvPr id="61" name="Text 61"/>
          <p:cNvSpPr txBox="1"/>
          <p:nvPr/>
        </p:nvSpPr>
        <p:spPr>
          <a:xfrm>
            <a:off x="8410575" y="2371725"/>
            <a:ext cx="2895600" cy="285750"/>
          </a:xfrm>
          <a:prstGeom prst="rect">
            <a:avLst/>
          </a:prstGeom>
          <a:noFill/>
          <a:ln>
            <a:noFill/>
          </a:ln>
        </p:spPr>
        <p:txBody>
          <a:bodyPr wrap="square" lIns="45720" rIns="45720" tIns="22860" bIns="22860"/>
          <a:lstStyle/>
          <a:p>
            <a:pPr algn="l"/>
            <a:r>
              <a:rPr lang="en-US" sz="2000" b="1">
                <a:solidFill>
                  <a:srgbClr val="A9453D"/>
                </a:solidFill>
                <a:latin typeface="Aptos"/>
              </a:rPr>
              <a:t>Defense points</a:t>
            </a:r>
          </a:p>
        </p:txBody>
      </p:sp>
      <p:sp>
        <p:nvSpPr>
          <p:cNvPr id="62" name="Text 62"/>
          <p:cNvSpPr txBox="1"/>
          <p:nvPr/>
        </p:nvSpPr>
        <p:spPr>
          <a:xfrm>
            <a:off x="8410575" y="2733675"/>
            <a:ext cx="2895600" cy="2266950"/>
          </a:xfrm>
          <a:prstGeom prst="rect">
            <a:avLst/>
          </a:prstGeom>
          <a:noFill/>
          <a:ln>
            <a:noFill/>
          </a:ln>
        </p:spPr>
        <p:txBody>
          <a:bodyPr wrap="square" lIns="45720" rIns="45720" tIns="22860" bIns="22860"/>
          <a:lstStyle/>
          <a:p>
            <a:pPr algn="l"/>
            <a:r>
              <a:rPr lang="en-US" sz="1400">
                <a:solidFill>
                  <a:srgbClr val="17202A"/>
                </a:solidFill>
                <a:latin typeface="Aptos"/>
              </a:rPr>
              <a:t>No HAL: register-level setup.</a:t>
            </a:r>
          </a:p>
          <a:p>
            <a:pPr algn="l"/>
            <a:r>
              <a:rPr lang="en-US" sz="1400">
                <a:solidFill>
                  <a:srgbClr val="17202A"/>
                </a:solidFill>
                <a:latin typeface="Aptos"/>
              </a:rPr>
              <a:t>EXTI detects button edges.</a:t>
            </a:r>
          </a:p>
          <a:p>
            <a:pPr algn="l"/>
            <a:r>
              <a:rPr lang="en-US" sz="1400">
                <a:solidFill>
                  <a:srgbClr val="17202A"/>
                </a:solidFill>
                <a:latin typeface="Aptos"/>
              </a:rPr>
              <a:t>ADC reads both potentiometers.</a:t>
            </a:r>
          </a:p>
          <a:p>
            <a:pPr algn="l"/>
            <a:r>
              <a:rPr lang="en-US" sz="1400">
                <a:solidFill>
                  <a:srgbClr val="17202A"/>
                </a:solidFill>
                <a:latin typeface="Aptos"/>
              </a:rPr>
              <a:t>SysTick creates audio timing.</a:t>
            </a:r>
          </a:p>
          <a:p>
            <a:pPr algn="l"/>
            <a:r>
              <a:rPr lang="en-US" sz="1400">
                <a:solidFill>
                  <a:srgbClr val="17202A"/>
                </a:solidFill>
                <a:latin typeface="Aptos"/>
              </a:rPr>
              <a:t>Direct ODR writes keep ISR fast.</a:t>
            </a:r>
          </a:p>
        </p:txBody>
      </p:sp>
      <p:sp>
        <p:nvSpPr>
          <p:cNvPr id="90" name="Text 90"/>
          <p:cNvSpPr txBox="1"/>
          <p:nvPr/>
        </p:nvSpPr>
        <p:spPr>
          <a:xfrm>
            <a:off x="1047750" y="5762625"/>
            <a:ext cx="9334500" cy="304800"/>
          </a:xfrm>
          <a:prstGeom prst="rect">
            <a:avLst/>
          </a:prstGeom>
          <a:noFill/>
          <a:ln>
            <a:noFill/>
          </a:ln>
        </p:spPr>
        <p:txBody>
          <a:bodyPr wrap="square" lIns="45720" rIns="45720" tIns="22860" bIns="22860"/>
          <a:lstStyle/>
          <a:p>
            <a:pPr algn="ctr"/>
            <a:r>
              <a:rPr lang="en-US" sz="1700" b="1">
                <a:solidFill>
                  <a:srgbClr val="23313D"/>
                </a:solidFill>
                <a:latin typeface="Aptos"/>
              </a:rPr>
              <a:t>Closing sentence: This project combines GPIO, EXTI, ADC, SysTick, and modular C into one working embedded piano.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igital Piano Theme">
  <a:themeElements>
    <a:clrScheme name="Custom">
      <a:dk1>
        <a:srgbClr val="17202A"/>
      </a:dk1>
      <a:lt1>
        <a:srgbClr val="FFFFFF"/>
      </a:lt1>
      <a:dk2>
        <a:srgbClr val="23313D"/>
      </a:dk2>
      <a:lt2>
        <a:srgbClr val="F7F4EC"/>
      </a:lt2>
      <a:accent1>
        <a:srgbClr val="1D5F8F"/>
      </a:accent1>
      <a:accent2>
        <a:srgbClr val="2C7A57"/>
      </a:accent2>
      <a:accent3>
        <a:srgbClr val="C78A2C"/>
      </a:accent3>
      <a:accent4>
        <a:srgbClr val="A9453D"/>
      </a:accent4>
      <a:accent5>
        <a:srgbClr val="5B6670"/>
      </a:accent5>
      <a:accent6>
        <a:srgbClr val="AAB2B8"/>
      </a:accent6>
      <a:hlink>
        <a:srgbClr val="1D5F8F"/>
      </a:hlink>
      <a:folHlink>
        <a:srgbClr val="1D5F8F"/>
      </a:folHlink>
    </a:clrScheme>
    <a:fontScheme name="Aptos">
      <a:majorFont>
        <a:latin typeface="Aptos Display"/>
      </a:majorFont>
      <a:minorFont>
        <a:latin typeface="Aptos"/>
      </a:minorFont>
    </a:fontScheme>
    <a:fmtScheme name="Simple">
      <a:fillStyleLst>
        <a:solidFill>
          <a:schemeClr val="phClr"/>
        </a:solidFill>
      </a:fillStyleLst>
      <a:lnStyleLst>
        <a:ln w="9525">
          <a:solidFill>
            <a:schemeClr val="phClr"/>
          </a:solidFill>
        </a:ln>
      </a:lnStyleLst>
      <a:effectStyleLst>
        <a:effectStyle>
          <a:effectLst/>
        </a:effectStyle>
      </a:effectStyleLst>
      <a:bgFillStyleLst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>
  <Application>PowerPoint</Application>
  <Slides>8</Slide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STM32 Digital Piano Final Presentation</dc:title>
  <dc:creator>Codex</dc:creator>
</cp:coreProperties>
</file>